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36"/>
  </p:notesMasterIdLst>
  <p:handoutMasterIdLst>
    <p:handoutMasterId r:id="rId37"/>
  </p:handoutMasterIdLst>
  <p:sldIdLst>
    <p:sldId id="308" r:id="rId2"/>
    <p:sldId id="267" r:id="rId3"/>
    <p:sldId id="287" r:id="rId4"/>
    <p:sldId id="272" r:id="rId5"/>
    <p:sldId id="273" r:id="rId6"/>
    <p:sldId id="275" r:id="rId7"/>
    <p:sldId id="276" r:id="rId8"/>
    <p:sldId id="302" r:id="rId9"/>
    <p:sldId id="277" r:id="rId10"/>
    <p:sldId id="309" r:id="rId11"/>
    <p:sldId id="300" r:id="rId12"/>
    <p:sldId id="289" r:id="rId13"/>
    <p:sldId id="274" r:id="rId14"/>
    <p:sldId id="293" r:id="rId15"/>
    <p:sldId id="290" r:id="rId16"/>
    <p:sldId id="303" r:id="rId17"/>
    <p:sldId id="294" r:id="rId18"/>
    <p:sldId id="304" r:id="rId19"/>
    <p:sldId id="291" r:id="rId20"/>
    <p:sldId id="292" r:id="rId21"/>
    <p:sldId id="269" r:id="rId22"/>
    <p:sldId id="295" r:id="rId23"/>
    <p:sldId id="301" r:id="rId24"/>
    <p:sldId id="307" r:id="rId25"/>
    <p:sldId id="296" r:id="rId26"/>
    <p:sldId id="299" r:id="rId27"/>
    <p:sldId id="298" r:id="rId28"/>
    <p:sldId id="305" r:id="rId29"/>
    <p:sldId id="297" r:id="rId30"/>
    <p:sldId id="280" r:id="rId31"/>
    <p:sldId id="281" r:id="rId32"/>
    <p:sldId id="282" r:id="rId33"/>
    <p:sldId id="284" r:id="rId34"/>
    <p:sldId id="312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r-Gen02" initials="S" lastIdx="1" clrIdx="0">
    <p:extLst>
      <p:ext uri="{19B8F6BF-5375-455C-9EA6-DF929625EA0E}">
        <p15:presenceInfo xmlns:p15="http://schemas.microsoft.com/office/powerpoint/2012/main" userId="Server-Gen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2T22:14:07.181" idx="1">
    <p:pos x="10" y="10"/>
    <p:text>ΠΛΗΡΟΦΟΡΙΑ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026A2-FA60-433D-97AF-130B74B1909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C734-0080-4BC6-90D0-531B5519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4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B6256-8166-4183-BAFF-7B1DBF477649}" type="datetimeFigureOut">
              <a:rPr lang="en-US" smtClean="0"/>
              <a:t>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73BA6-CF48-48E5-A3A6-1DAEE18F4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7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6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7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4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5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9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zipen.gr/blog/anazitisi-vivliografia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7423D-BFDA-1070-22D2-4F86D4263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C7C2CB3-23AB-4CC3-6D5E-955AEC7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32946"/>
            <a:ext cx="790402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ΣΧΟΛΙΚΗ ΕΡΓΑΣΙΑ </a:t>
            </a:r>
            <a:b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32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555C27E-C72B-AC99-242A-2A8B4C63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l-GR" sz="6000" b="1" u="sng">
                <a:solidFill>
                  <a:srgbClr val="FFFFFF"/>
                </a:solidFill>
              </a:rPr>
              <a:t>Πηγές </a:t>
            </a:r>
            <a:endParaRPr lang="el-CY" sz="6000" b="1" u="sng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8B2213-CEFD-1B2E-9AC1-F7767340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2347414"/>
            <a:ext cx="12089215" cy="35901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4000" b="1" dirty="0">
                <a:solidFill>
                  <a:srgbClr val="002060"/>
                </a:solidFill>
              </a:rPr>
              <a:t> Άρθρα αναρτημένα στο διαδίκτυο </a:t>
            </a:r>
            <a:r>
              <a:rPr lang="el-GR" sz="2400" b="1" dirty="0">
                <a:solidFill>
                  <a:srgbClr val="002060"/>
                </a:solidFill>
              </a:rPr>
              <a:t>(ενυπόγραφα +βιβλιογραφία)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>
                <a:solidFill>
                  <a:srgbClr val="002060"/>
                </a:solidFill>
              </a:rPr>
              <a:t>Έντυπα σχολικά βιβλία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>
                <a:solidFill>
                  <a:srgbClr val="002060"/>
                </a:solidFill>
              </a:rPr>
              <a:t>Βιβλία / Περιοδικά στη Βιβλιοθήκη του Σχολείου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4000" b="1" dirty="0">
                <a:solidFill>
                  <a:srgbClr val="002060"/>
                </a:solidFill>
              </a:rPr>
              <a:t>Λεξικά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sz="4000" b="1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izipen.gr</a:t>
            </a:r>
            <a:r>
              <a:rPr lang="en-GB" sz="4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/blog/</a:t>
            </a:r>
            <a:r>
              <a:rPr lang="en-GB" sz="4000" b="1" dirty="0" err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anazitisi-vivliografias</a:t>
            </a:r>
            <a:r>
              <a:rPr lang="en-GB" sz="40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l-GR" sz="4000" b="1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4000" b="1" dirty="0">
                <a:solidFill>
                  <a:srgbClr val="002060"/>
                </a:solidFill>
              </a:rPr>
              <a:t>Οπτικοακουστικό  υλικό </a:t>
            </a:r>
            <a:endParaRPr lang="el-CY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8B372-048C-4740-AC29-0D00A41F4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115543" y="1159496"/>
            <a:ext cx="3814672" cy="3814672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CE1BA72-CBAB-48AE-A84F-047738960E18}"/>
              </a:ext>
            </a:extLst>
          </p:cNvPr>
          <p:cNvSpPr/>
          <p:nvPr/>
        </p:nvSpPr>
        <p:spPr>
          <a:xfrm>
            <a:off x="3690776" y="401247"/>
            <a:ext cx="8501224" cy="6480107"/>
          </a:xfrm>
          <a:prstGeom prst="cloudCallout">
            <a:avLst>
              <a:gd name="adj1" fmla="val 2061687"/>
              <a:gd name="adj2" fmla="val 2681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ΠΡΟΣΟΧΗ!</a:t>
            </a:r>
            <a:endParaRPr lang="el-GR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l-G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ΒΙΒΛΙΟΓΡΑΦΙΚΕΣ</a:t>
            </a:r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ΠΛΗΡΟΦΟΡΙΕΣ </a:t>
            </a:r>
            <a:endParaRPr lang="el-G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ΠΡΕΠΕΙ ΝΑ ΣΗΜΕΙΩΝΟΝΤΑΙ </a:t>
            </a:r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ΑΜΕΣΩΣ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9225F-874E-4D91-A1B0-8CA88DB3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E5A6049-79C6-42C5-AB3C-E98F99327FCF}" type="slidenum">
              <a:rPr lang="en-US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11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17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6945B83-F552-486C-938F-3C3E6818B388}"/>
              </a:ext>
            </a:extLst>
          </p:cNvPr>
          <p:cNvSpPr/>
          <p:nvPr/>
        </p:nvSpPr>
        <p:spPr>
          <a:xfrm>
            <a:off x="7531610" y="2772833"/>
            <a:ext cx="4660390" cy="3404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l-GR" sz="2000" b="1" i="0" u="none" strike="noStrike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  <a:p>
            <a:pPr marR="0" lvl="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l-GR" sz="2000" b="1" dirty="0">
              <a:solidFill>
                <a:schemeClr val="accent4"/>
              </a:solidFill>
            </a:endParaRPr>
          </a:p>
          <a:p>
            <a:pPr marR="0" lvl="0" algn="ctr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sng" strike="noStrike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ΒΙΒΛΙΟΓΡΑΦΙΑ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2E5FE-BC33-4725-8FE6-68B49A5D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E5A6049-79C6-42C5-AB3C-E98F99327F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1391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53" y="246316"/>
            <a:ext cx="11563350" cy="62007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43219" y="4078224"/>
            <a:ext cx="1292389" cy="9034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2FA82B-EFAE-44B1-8A45-9DE694E1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8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6B352-4B8C-4294-9A41-308A907B7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14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C1BCE-4308-4AC9-A253-0E745F3D5454}"/>
              </a:ext>
            </a:extLst>
          </p:cNvPr>
          <p:cNvSpPr/>
          <p:nvPr/>
        </p:nvSpPr>
        <p:spPr>
          <a:xfrm>
            <a:off x="119406" y="1720840"/>
            <a:ext cx="11953188" cy="426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Η βιβλιογραφία στο τέλος του κειμένου παρατίθεται με βάση το επώνυμο της / του συγγραφέα</a:t>
            </a:r>
          </a:p>
          <a:p>
            <a:pPr algn="ctr"/>
            <a:endParaRPr lang="el-GR" sz="32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l-G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Προτείνεται η ακόλουθη σειρά, με βάση το ελληνικό αλφάβητο:</a:t>
            </a:r>
          </a:p>
          <a:p>
            <a:endParaRPr lang="el-G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A, B, Γ/C, Δ/D, E, </a:t>
            </a:r>
            <a:r>
              <a:rPr lang="el-GR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Zήτα</a:t>
            </a:r>
            <a:r>
              <a:rPr lang="el-G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, F, G, H, Θ, Ι, J, K, Λ/L, M, N, Ξ, O, Π/P, Q, Ρ/R, Σ/S, T, Y, Φ, U, V, W, X, Y, </a:t>
            </a:r>
            <a:r>
              <a:rPr lang="el-GR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Zz</a:t>
            </a:r>
            <a:r>
              <a:rPr lang="el-GR" sz="3200" dirty="0">
                <a:solidFill>
                  <a:srgbClr val="002060"/>
                </a:solidFill>
                <a:latin typeface="Arial Black" panose="020B0A04020102020204" pitchFamily="34" charset="0"/>
              </a:rPr>
              <a:t>, Ψ, Ω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EF0AD-4FE9-4D38-BD51-E941A27B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l-GR" sz="4200" b="1" u="sng">
                <a:solidFill>
                  <a:srgbClr val="FFFFFF"/>
                </a:solidFill>
                <a:latin typeface="Arial Black" panose="020B0A04020102020204" pitchFamily="34" charset="0"/>
              </a:rPr>
              <a:t>ΒΙΒΛΙΟΓΡΑΦΙΑ</a:t>
            </a:r>
            <a:br>
              <a:rPr lang="el-GR" sz="4200" b="1" u="sng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en-US" sz="4200" b="1" u="sng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DBB7-4646-4D68-A11D-65E43069B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5" y="1012533"/>
            <a:ext cx="11768667" cy="35901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Βιβλία / Ένας συγγραφέας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Επώνυμο συγγραφέα, Αρχικό του ονόματος συγγραφέα.              (έτος έκδοσης). Τίτλος: Υπότιτλος (αν υπάρχει υπότιτλος). Τόπος έκδοσης: Εκδόσεις. </a:t>
            </a:r>
            <a:endParaRPr lang="en-US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Αυδίκος</a:t>
            </a:r>
            <a:r>
              <a:rPr lang="el-G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Ε. (2009). Εισαγωγή στις σπουδές του λαϊκού πολιτισμού. Λαογραφίες. Λαϊκοί πολιτισμοί. Ταυτότητες. Αθήνα: Κριτική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A4FBF-DC81-411B-BD45-469C71BD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9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707"/>
            <a:ext cx="11904133" cy="35901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Άρθρα σε επιστημονικά περιοδικά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Επώνυμο συγγραφέα, Αρχικό του ονόματος. (έτος έκδοσης). Τίτλος: Υπότιτλος άρθρου. Όνομα περιοδικού, αριθμός τεύχους, σελίδες.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Παράδειγμα:</a:t>
            </a:r>
            <a:r>
              <a:rPr lang="el-GR" sz="32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Δέλτσου</a:t>
            </a:r>
            <a:r>
              <a:rPr lang="el-G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Ε. 1995. Ο Ιστορικός Τόπος και η σημασία της Παράδοσης για το Έθνος-Κράτος. Εθνολογία (4): 107-126 </a:t>
            </a:r>
          </a:p>
          <a:p>
            <a:pPr>
              <a:lnSpc>
                <a:spcPct val="150000"/>
              </a:lnSpc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D6BBD-64FC-4383-9B84-9090F3BB5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326"/>
            <a:ext cx="12192000" cy="57186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Άρθρα σε εφημερίδες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Επώνυμο συγγραφέα, Αρχικό του ονόματος. (Χρονολογία, Ημερομηνία Μήνας). Τίτλος: Υπότιτλος άρθρου. Όνομα εφημερίδας, σελίδα/</a:t>
            </a:r>
            <a:r>
              <a:rPr lang="el-GR" sz="2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  <a:r>
              <a:rPr lang="el-G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9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Λιάβας, Λ. (1995, 8 Ιανουαρίου). Κι ήρθαν οι </a:t>
            </a:r>
            <a:r>
              <a:rPr lang="el-GR" sz="2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Γύφτοι</a:t>
            </a:r>
            <a:r>
              <a:rPr lang="el-G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οι </a:t>
            </a:r>
            <a:r>
              <a:rPr lang="el-GR" sz="29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λαλητάδες</a:t>
            </a:r>
            <a:r>
              <a:rPr lang="el-GR" sz="2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Καθημερινή, σ.5 </a:t>
            </a:r>
          </a:p>
          <a:p>
            <a:pPr>
              <a:lnSpc>
                <a:spcPct val="150000"/>
              </a:lnSpc>
            </a:pPr>
            <a:endParaRPr lang="en-US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BEEC9-3A83-4200-B593-3217DF92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5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1823192" cy="53035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Κείμενα από διαδίκτυο / Άρθρο από ηλεκτρονικό περιοδικό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Επώνυμο συγγραφέα, Αρχικό ονόματος. (έτος έκδοσης). Τίτλος άρθρου. Όνομα περιοδικού, τεύχος, σελίδες (αν αναφέρονται). Ηλεκτρονική διεύθυνση ιστοσελίδας. (τελευταία πρόσβαση ημέρα. μήνας. έτος).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</a:t>
            </a:r>
            <a:r>
              <a:rPr lang="el-GR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Ασκούνη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Ν., &amp; 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Ανδρούσου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Α. (1998). 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Kοινωνικές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πολιτισμικές διαφορές στη προσχολική εκπαίδευση: η 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πρόσληψή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τους από τις νηπιαγωγούς. Virtual School, The 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online, 1. http://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www.auth.g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virtualschool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/1.1/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TheoryResearch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Askouni_Androusou</a:t>
            </a:r>
            <a:r>
              <a:rPr lang="el-GR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.html (τελευταία πρόσβαση 22. 9. 2008). </a:t>
            </a:r>
          </a:p>
          <a:p>
            <a:endParaRPr lang="en-GB" sz="2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6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A4F74-E776-48B1-BA6E-E39D2F266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7" y="-1"/>
            <a:ext cx="12060025" cy="67214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Λήμματα από εγκυκλοπαίδειες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Επώνυμο συγγραφέα, Αρχικά ονόματος. (έτος έκδοσης). Τίτλος. Στο Όνομα Εγκυκλοπαίδειας. Τόμος (σελίδες). Τόπος έκδοσης: Εκδότης.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Παράδειγμα: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Άντζακα-Βέη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Ευαγγελία και </a:t>
            </a:r>
            <a:r>
              <a:rPr lang="el-G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Λουτζάκη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Ρένα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(1999). Ο χορός στην Ελλάδα. Στο: Εκπαιδευτική Εγκυκλοπαίδεια. Μουσική, Χορός, Κινηματογράφος, Θέατρο. Τόμος 28(</a:t>
            </a:r>
            <a:r>
              <a:rPr lang="el-GR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σσ.327-341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Αθήνα: Εκδοτική Αθηνών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BEF05-9C62-4A9F-80D0-E235E77F0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1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A57EACD-61CA-4775-9551-2078FC0BC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31107" y="5203828"/>
            <a:ext cx="1861478" cy="1557272"/>
            <a:chOff x="9731107" y="5203828"/>
            <a:chExt cx="1861478" cy="1557272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EA9CEFA-65DF-4773-AB16-4E081134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203828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5B46568-197D-4462-A2AB-B32016E07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A310550-C5D3-4B44-A74F-CA522D3EA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320944-CB85-404B-ACEB-4C621A2DE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F09ADAE-8ED7-4349-9F53-C9846B34A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4A30888-D632-4303-AD63-F9F6425F6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494E026-3245-4E27-8FA4-B5E50398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0980A2D-E8F8-4D53-96BD-549B6E43C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203828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9B2DDE9-70F9-46DE-A98D-A9E6A15B0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6359C0-FED2-4F38-AF2C-D2CCB137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731DFD6-7643-4367-B357-419597215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AD929-BDD1-4C17-B069-7F26DA239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A89B223-AC6D-428A-ADA0-A8107F132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203828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55AE910-CDA0-467B-91F1-30022FC70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356051"/>
              <a:ext cx="36465" cy="36221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280BBB4-49D0-40C7-949B-CE40E918B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3560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5A691FB-DA8E-4CB6-B2CB-43996A8A6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6ABC7EF-0297-4356-A5FE-85B70C226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2A4C124-2BE2-47A7-88BD-0D0E70225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77B5782-F97B-49E6-B4CF-05080D43F7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356051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B45F28A-82A7-4E2A-AC1D-A9080F5F5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3560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04D3904-C2B3-4481-9AD0-4F4B97BF7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356044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7E99BD2-8425-452F-BBC9-DA271A4D4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6826B2E-CE5F-4751-AB16-2F5D38E0D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D69C59-2023-4CEC-BA7C-5EE1834EC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356044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B90D7BC-1D4E-4E24-B1E4-700CFE90C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35604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9425F03-8DA8-4B30-8D52-0F823F557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356046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5042418-2AFD-437C-BDFE-95057749D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50803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F7247EC-FBD7-42B0-89E1-981401897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642B17A-8F41-4932-B0D0-CAA198A36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BC09251-BDF7-47DB-8213-2FD24431C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3F5D47-FD51-41B4-B385-72FB1B83F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EDA36F-4DFB-4CF9-AFCB-DF2830797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5508030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4B82A4E-24F2-4AF9-ACD9-032004D5C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5080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8A1B0D-4A06-45BC-B4BC-CFC5300FB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50802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5FAD49E-FD72-4576-A940-2428587BC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50C5050F-FCF4-41AE-A014-DA0E79C9D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05C37E2-39BD-41F3-A48B-0D6656AFD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ADE8E63-21C2-4361-9759-81558A67F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50802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BB2F91E-6261-407E-AB8B-BC2971C5E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508025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1B8D98F-3287-4463-9C66-4D5562880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660254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4B4DF75-5954-4360-BD08-C0F14F07B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660248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9646D91-7334-4EF7-854E-31229C0EB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B52D0D3-BAB6-4E87-A7E3-042FE194E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C99FAD0-CAF0-416B-A5C2-BF67795C5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E22E26C-C150-4D82-9949-7CBE6C6E3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660254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072F62D-B9FA-4CBD-8427-DCDAE9724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6602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A5E7E19-8DF1-4E35-B975-14DB353C5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660246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29CC129-69D0-48B1-969C-406A8EC16C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63A762-C2BE-4B7F-8F77-FB38598F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75ED5B7-A269-4716-8A91-60C4640BC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53D700F-89B5-47C3-88CF-F491CCA23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660246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0B6165-C5E0-4495-B9AC-5D3FAA17C3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66025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C06BE7-B255-49E8-AFD7-16EA0DEE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812233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62BAA60-4FD3-4ED5-85B8-FA1AEBB54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D285C5F-B15D-4C99-876E-11EA0EDDB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1D3315B-6CF6-4B8A-9AD6-15E8ED774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2316A1B-DF30-4B08-A25E-634088C3A8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3B9824C-F3A0-4BB5-BA2D-E7B2C873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74AA607-331A-4D12-9628-01D4184C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C5FC238-AD32-4501-B2D5-55A3F1409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81223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2651C95-EE88-4D97-A4BD-842E093F0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D800BB2-C68A-40A6-8CD4-A733BD0DB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697780E-7DCF-4651-9953-FE1A7062C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B417FEE-0006-405F-A3EF-741EC0C6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8122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D2CA75D-333A-4FC0-A35C-150218932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81223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1FE7FEB-856E-4B91-9524-7CB608A04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5964459"/>
              <a:ext cx="36465" cy="36221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815A820-71A2-4F06-909A-802956FCD9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5964453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35222E-6463-4F37-A52D-8E5F48B17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4C684AC-F7CB-4096-BD97-E024A2203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2AEB483C-20AB-4095-912D-AB52A7C32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D1625C5-4D6F-4AF0-8F52-3E430AD86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5964459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6AC22C-25A4-400A-8E40-0DA9119C5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5964453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4586291-7B87-4844-A3C7-1B10E7070A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5964451"/>
              <a:ext cx="36221" cy="36226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E6C849B-AC63-4611-9425-967763280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3DD2AB7-F94D-4A1E-8D17-3A8418C7D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9CE3DE-A5D3-4CBC-9771-BA0D4A71C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5964451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51F4BCD-DCFB-49C5-AA53-912A2644D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5964448"/>
              <a:ext cx="36218" cy="36226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17BD47A-2F24-467E-A016-650656A35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5964453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60F5B69-D34A-4A38-AC4F-E04BB730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116440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6D5DFC6-ED6D-4E93-BBFD-32876861C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46009FB-3E9E-46F5-9DC9-B225C7B7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10C4A9D-1BAD-4C1A-B643-39CEA7C56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3786231-B3C8-45C0-AB76-F0F35D7E1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8E05DBD8-3FC9-47DE-88E7-849A2BE28C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116440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8B45623-D400-48AE-99CB-C50EF8208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50817F4-286D-4A64-A707-319964118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47" y="6116435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E2CBB23-BC03-4233-B66D-F3E1BC361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29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5B057C8-A242-41ED-B0DB-78B245C078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52" y="611643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CB4C1C0-5F41-4E24-A7CD-AFB1DE7B3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31" y="611643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153209C-5637-4CEC-AB94-73A0EA2C7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57" y="611643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7A55A31-FEC9-482A-B837-965828913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36" y="6116440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3BA94A3-F00C-4D17-9254-A955E4414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268419"/>
              <a:ext cx="36465" cy="36219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A2902DE-23EF-49CE-A669-B9096A9D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5780746-7CB1-459B-ACF8-EE4C8FA2D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C72100-CCC7-485B-AB73-AFE6263C2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0330226-7157-4C26-8B12-849E7E40B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6FC5CE2-A4E9-48A9-A687-9D3CBDF2C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268419"/>
              <a:ext cx="36221" cy="36221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71F8A61-039C-4875-ABD2-DDAD0AF61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E9C48D7-E617-453A-95A7-4CBADCB70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268419"/>
              <a:ext cx="36221" cy="36219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028847A-3236-456C-ABCA-F17FACC74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68F10DA-E024-4DFF-B71A-284CE3783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D1258F2-08D2-4674-BB2B-00DA3F054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CA4E673-ADD3-4C6A-B67D-077CD7F76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268419"/>
              <a:ext cx="36218" cy="36219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8412C5A-7E5C-437B-A36E-FD4ADC57E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268417"/>
              <a:ext cx="36218" cy="36221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56AC8FA-ED34-4749-9A15-E878B4088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420645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EE8845F-6312-4CB4-8345-10FAA6E91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6649974-BABE-465B-934C-798CD398A3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A2E8120-B8AC-4058-AB81-44A99CF53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EB3ACBEF-904A-4B73-A8B1-3A62AC12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80CD75B-0C3D-4186-B1D8-E58A7580E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5" y="6420645"/>
              <a:ext cx="36221" cy="36221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7D40FB-488F-4EFD-9019-8E5802A73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420645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7089A9FA-C815-459B-8D43-862AC2805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420653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CA360E5B-3ABC-46DD-9DFE-5D8D1D4D2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42066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BCC9121-E8F5-49AE-869E-1245398D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90A7C8-B00C-4DCB-929A-328811039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42066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FBC02C4-69CC-4293-9249-E28D9F2C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42067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748328-B03B-4EDD-96F0-DAF652720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420679"/>
              <a:ext cx="36218" cy="36221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7E29EF6-5C38-4836-AE46-64215DD78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12" y="6572627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333BC27D-A755-4489-B73A-5B0EA4BD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5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E018ADBF-7412-4D0F-BC0F-8710DB9A4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70D54CD-D372-4C7F-B2AC-AB600FE52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BB9398E-F21C-4918-8C5A-90735B80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9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4A7E3180-5F52-4B48-B3BD-F02177C4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2" y="6572627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B657DEC7-1A91-41CA-B3FD-593EFF942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572627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1F66DBED-0EF0-4BC7-A733-8CEB9301F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57265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27BC7E2-BB50-457E-8D53-CBADC3D0A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E5B2F2A-FBC8-42A5-9305-B5C98A24D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7BC862E-B59F-4BFB-A777-05409E727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3FB1571-92E7-4829-BCCD-7DCB0FE98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572653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E4F917C1-A8BC-4A0E-AE36-F9D0BE981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57" y="657265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6F8931C-3AC8-4029-B30C-5361BFBCA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31107" y="6724848"/>
              <a:ext cx="36465" cy="36219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76E87F7-1BC0-472D-B19E-FFB494247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83333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65149F4-5FFD-4DA3-B387-25DDFF149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35312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CC143A2-5B71-45E0-A5DC-1AE44CF2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7538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29C66E6-99F1-4166-B11B-8C47DD310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9517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782C24-70D1-4DF0-A631-9FA264292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91740" y="6724848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04EA4D6-FB90-4EE9-9C94-FACE6D79A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43724" y="6724848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71E17C7-CF11-4295-85DA-5237670B3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5968" y="6724881"/>
              <a:ext cx="36221" cy="36219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73AF0AFB-AF22-44B2-B981-AF6098F1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795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C7A3631-6B95-4E40-89A4-0DC231A1A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00173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320EDD3-FA1E-4F06-B5E6-86BA66BFF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52154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5CB6263-11E9-4CF8-B171-7C627720C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4380" y="6724881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9FB7707-C4F1-4107-A1AA-C702870A5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56367" y="6724876"/>
              <a:ext cx="36218" cy="36219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7" y="49720"/>
            <a:ext cx="10754611" cy="898063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Σχεδιασμός &lt; Στάδια &lt; Διεξαγωγή</a:t>
            </a:r>
            <a:endParaRPr lang="en-GB" b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23" y="1470895"/>
            <a:ext cx="11593735" cy="494523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Επιλογή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εξειδίκευση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</a:t>
            </a: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θέματος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Προσδιορισμός των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σκοπών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των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στόχων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Καταρτισμός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σχεδίου δράσης</a:t>
            </a:r>
            <a:endParaRPr lang="el-GR" sz="3200" u="sng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Συλλογή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επεξεργασία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πληροφοριών</a:t>
            </a:r>
            <a:endParaRPr lang="el-GR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Παρουσίαση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project.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3200" baseline="30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32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Αξιολόγηση</a:t>
            </a:r>
            <a:r>
              <a:rPr lang="el-G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του project.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8" name="Graphic 190">
            <a:extLst>
              <a:ext uri="{FF2B5EF4-FFF2-40B4-BE49-F238E27FC236}">
                <a16:creationId xmlns:a16="http://schemas.microsoft.com/office/drawing/2014/main" id="{55A100E1-E66E-4ED2-A56A-F7A819228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725954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AB9672F-EB60-4C69-965D-C7AD5217C2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7B9190C-E3A6-476A-9BBD-79CC3E7A0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2" name="Graphic 212">
            <a:extLst>
              <a:ext uri="{FF2B5EF4-FFF2-40B4-BE49-F238E27FC236}">
                <a16:creationId xmlns:a16="http://schemas.microsoft.com/office/drawing/2014/main" id="{CAB9AD4F-A248-4D49-8779-CE40E64C0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4" name="Graphic 212">
            <a:extLst>
              <a:ext uri="{FF2B5EF4-FFF2-40B4-BE49-F238E27FC236}">
                <a16:creationId xmlns:a16="http://schemas.microsoft.com/office/drawing/2014/main" id="{3D4C1981-3D8B-446C-BFAE-E7EE5CF2D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1258" y="315927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939CD-E6A2-4B9C-9BD2-AD614E64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8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7302-E8BD-449D-997E-00558212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2192000" cy="1508760"/>
          </a:xfrm>
        </p:spPr>
        <p:txBody>
          <a:bodyPr>
            <a:normAutofit/>
          </a:bodyPr>
          <a:lstStyle/>
          <a:p>
            <a:pPr algn="ctr"/>
            <a:r>
              <a:rPr lang="el-GR" sz="3600" b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ΒΙΒΛΙΟΓΡΑΦΙΚΕΣ ΠΑΡΑΠΟΜΠΕΣ ΜΕΣΑ ΣΤΟ ΚΕΙΜΕΝΟ </a:t>
            </a:r>
            <a:endParaRPr lang="en-US" sz="3600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82918-E2E4-46B5-BBEF-26CBCE8A6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92936"/>
            <a:ext cx="12298679" cy="50650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παραπομπές γίνονται μέσα στο κείμενο με δύο τρόπους: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Αναφέρουμε το επώνυμο του συγγραφέα και σε παρένθεση βάζουμε το έτος έκδοσης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Βάζουμε σε παρένθεση το επώνυμο του συγγραφέα, το έτος έκδοσης.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 χρειάζεται ο αριθμός της σελίδας (π.χ. πρόκειται για παράθεμα), τότε μετά το έτος έκδοσης βάζουμε: σελίδα/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ες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Παραδείγματα: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Μερακλής (2000) ή (Μερακλής 2000), Μερακλής (2000: 24) ή (Μερακλής, 2000: 24)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ABED-7701-44DD-B428-F9F4816C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0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7585" y="585584"/>
            <a:ext cx="8053917" cy="1325563"/>
          </a:xfrm>
        </p:spPr>
        <p:txBody>
          <a:bodyPr anchor="b">
            <a:normAutofit/>
          </a:bodyPr>
          <a:lstStyle/>
          <a:p>
            <a:pPr algn="r"/>
            <a:r>
              <a:rPr lang="el-GR" sz="41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5. Παρουσίαση του </a:t>
            </a:r>
            <a:r>
              <a:rPr lang="en-GB" sz="41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project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499" y="2141535"/>
            <a:ext cx="11529583" cy="4579928"/>
          </a:xfrm>
        </p:spPr>
        <p:txBody>
          <a:bodyPr>
            <a:normAutofit/>
          </a:bodyPr>
          <a:lstStyle/>
          <a:p>
            <a:r>
              <a:rPr lang="el-GR" sz="36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ΠΩΣ; </a:t>
            </a:r>
          </a:p>
          <a:p>
            <a:pPr marL="0" indent="0">
              <a:buNone/>
            </a:pPr>
            <a:endParaRPr lang="el-GR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Μπορεί να γίνει γραπτά ή προφορικά με τη χρήση </a:t>
            </a:r>
            <a:r>
              <a:rPr lang="el-GR" sz="3600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οπτικοακουστικών μέσων</a:t>
            </a:r>
          </a:p>
          <a:p>
            <a:pPr marL="742950" indent="-742950">
              <a:buFont typeface="+mj-lt"/>
              <a:buAutoNum type="arabicPeriod"/>
            </a:pP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Ενδείκνυται να χρησιμοποιούν 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ποικίλες μεθόδους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πίνακες, χάρτες, διαγράμματα, γραφικές παραστάσεις, φωτογραφίες</a:t>
            </a:r>
            <a:r>
              <a:rPr lang="el-G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κ.ά.)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F2FD2-2935-4345-9F83-6F1F1C336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0E78B-06C7-4734-9A9E-2D261A11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22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3D0DB-0D8B-402A-8D27-7FD6D4F75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46" y="70021"/>
            <a:ext cx="3940404" cy="809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0F848-7359-4559-9D2A-49A52093C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13" y="1046375"/>
            <a:ext cx="6827374" cy="574160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325880" y="411480"/>
            <a:ext cx="2468880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5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91" y="111495"/>
            <a:ext cx="11698302" cy="1227666"/>
          </a:xfrm>
        </p:spPr>
        <p:txBody>
          <a:bodyPr anchor="ctr"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Τι προσέχω στο 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power point</a:t>
            </a:r>
            <a:r>
              <a:rPr lang="el-GR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  <a:endParaRPr lang="en-GB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682" y="1821048"/>
            <a:ext cx="11698302" cy="3677102"/>
          </a:xfrm>
        </p:spPr>
        <p:txBody>
          <a:bodyPr anchor="ctr">
            <a:normAutofit fontScale="850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Καλή γνώση του </a:t>
            </a:r>
            <a:r>
              <a:rPr lang="el-GR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θέ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µατος 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Σαφήνεια έκφρασης 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Παραστατικότητα </a:t>
            </a:r>
            <a:endParaRPr lang="en-US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Αναγνωσι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µότητα των διαφανειών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εισηγητής να µ</a:t>
            </a:r>
            <a:r>
              <a:rPr lang="el-GR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ιλάει</a:t>
            </a:r>
            <a:r>
              <a:rPr lang="el-GR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δυνατά, καθαρά και όχι πολύ γρήγορα &lt; </a:t>
            </a:r>
            <a:r>
              <a:rPr lang="el-GR" b="1" u="sng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κατανοητός από το ακροατήριο του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l-GR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06" y="753042"/>
            <a:ext cx="11621294" cy="5172060"/>
          </a:xfrm>
        </p:spPr>
        <p:txBody>
          <a:bodyPr anchor="ctr"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Δεν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γε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µίζω µ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ία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διαφάνεια µε προτάσεις</a:t>
            </a: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συνεχές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µενο </a:t>
            </a:r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Προτι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µώ: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σχή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µατα /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σύντο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µες</a:t>
            </a: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φράσεις</a:t>
            </a:r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Προσέχω: φόντο /  θέμα</a:t>
            </a:r>
            <a:r>
              <a:rPr lang="en-US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διαφάνειας /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χρώ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µα των </a:t>
            </a:r>
            <a:r>
              <a:rPr lang="el-GR" sz="32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</a:t>
            </a: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µµάτων</a:t>
            </a:r>
            <a:endParaRPr lang="en-US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Εικόνες: υψηλής ανάλυσης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l-GR" sz="3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Ευπρεπής παρουσία του εισηγητή</a:t>
            </a:r>
            <a:endParaRPr lang="en-GB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22E4A-4574-4912-A8F7-FA04625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25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2EE50-E257-4F1A-B50A-9013A90B6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78" y="261977"/>
            <a:ext cx="2943636" cy="82879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5878F-495A-4161-9C0F-AD28E5485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045"/>
            <a:ext cx="12192000" cy="237191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264920" y="548640"/>
            <a:ext cx="260604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9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EB3F-6141-41FE-96D5-15B5DAC09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545852"/>
            <a:ext cx="7154333" cy="1325563"/>
          </a:xfrm>
        </p:spPr>
        <p:txBody>
          <a:bodyPr anchor="b">
            <a:normAutofit/>
          </a:bodyPr>
          <a:lstStyle/>
          <a:p>
            <a:pPr algn="r"/>
            <a:r>
              <a:rPr lang="el-GR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Δομή Εργασίας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9AA4-FE92-49A3-A625-B042E6A93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141534"/>
            <a:ext cx="9406666" cy="378356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Περίληψη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Πίνακας Περιεχομένων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Εισαγωγή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Ανάπτυξη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Προτάσεις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32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Βιβλιογραφία</a:t>
            </a:r>
          </a:p>
          <a:p>
            <a:endParaRPr lang="en-US" sz="3200">
              <a:solidFill>
                <a:schemeClr val="accent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539B8-014C-433F-AB3E-1AC188C7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FF034-2B09-4EEC-ABB3-BAEC5764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" y="700777"/>
            <a:ext cx="7737211" cy="1325563"/>
          </a:xfrm>
        </p:spPr>
        <p:txBody>
          <a:bodyPr anchor="b">
            <a:noAutofit/>
          </a:bodyPr>
          <a:lstStyle/>
          <a:p>
            <a:pPr algn="r"/>
            <a:r>
              <a:rPr lang="el-GR" sz="4000" b="1" u="sng" dirty="0">
                <a:solidFill>
                  <a:schemeClr val="bg1"/>
                </a:solidFill>
                <a:latin typeface="Arial Black" panose="020B0A04020102020204" pitchFamily="34" charset="0"/>
              </a:rPr>
              <a:t>Εξωτερικό φύλλο εργασίας </a:t>
            </a:r>
            <a:br>
              <a:rPr lang="el-GR" sz="4000" b="1" u="sng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4000" b="1" u="sng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4FD5-01A8-4641-8573-86FC8463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667" y="2141533"/>
            <a:ext cx="9406666" cy="44412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όνομα σχολείου  (μέγεθος 16),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ΓΥΜΝΑΣΙΟ ΠΟΛΕΩΣ ΧΡΥΣΟΧΟΥΣ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 έτος- τετράμηνο  (μέγεθος 16)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/ Β΄ Τετράμηνο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Τίτλος της εργασίας (μέγεθος 18)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δράση των Κυπρίων κατά τους Βαλκανικούς πολέμους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Όνομα μαθητή – τάξη (μέγεθος 12)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Σοφία Γεωργίου, </a:t>
            </a:r>
            <a:r>
              <a:rPr lang="el-GR" sz="1800" b="1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Γ02</a:t>
            </a:r>
            <a:endParaRPr lang="el-GR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Όνομα του υπεύθυνου καθηγητή (μέγεθος 12)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Μάρκος Σοφοκλέους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Μήνας, έτος (μέγεθος 14)</a:t>
            </a:r>
          </a:p>
          <a:p>
            <a:pPr marL="0" indent="0">
              <a:buNone/>
            </a:pPr>
            <a:r>
              <a:rPr lang="el-GR" sz="1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Μάρτιος, 2023</a:t>
            </a:r>
            <a:endParaRPr lang="en-US" sz="1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9609-B2C2-4AAA-B0AA-6BD8C27B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>
                <a:solidFill>
                  <a:schemeClr val="bg1">
                    <a:lumMod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GB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28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38208-8869-3B30-F420-DF1044C58989}"/>
              </a:ext>
            </a:extLst>
          </p:cNvPr>
          <p:cNvSpPr txBox="1"/>
          <p:nvPr/>
        </p:nvSpPr>
        <p:spPr>
          <a:xfrm>
            <a:off x="5181600" y="32183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l-CY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C8B51-DEB6-3FC9-4C9A-259EAB7C5B60}"/>
              </a:ext>
            </a:extLst>
          </p:cNvPr>
          <p:cNvSpPr txBox="1"/>
          <p:nvPr/>
        </p:nvSpPr>
        <p:spPr>
          <a:xfrm>
            <a:off x="5181600" y="32183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l-C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7A31A-9EB9-0490-45AF-0C6637B68A21}"/>
              </a:ext>
            </a:extLst>
          </p:cNvPr>
          <p:cNvSpPr txBox="1"/>
          <p:nvPr/>
        </p:nvSpPr>
        <p:spPr>
          <a:xfrm>
            <a:off x="2620433" y="136525"/>
            <a:ext cx="6385983" cy="61555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Γιώργος Γεωργίου</a:t>
            </a:r>
          </a:p>
          <a:p>
            <a:pPr algn="ctr"/>
            <a:r>
              <a:rPr lang="el-GR" sz="12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</a:t>
            </a:r>
            <a:r>
              <a:rPr lang="el-GR" sz="1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endParaRPr lang="el-GR" sz="2000" dirty="0"/>
          </a:p>
          <a:p>
            <a:pPr algn="l"/>
            <a:endParaRPr lang="el-GR" sz="2000" dirty="0"/>
          </a:p>
          <a:p>
            <a:pPr algn="l"/>
            <a:endParaRPr lang="el-GR" sz="2000" dirty="0"/>
          </a:p>
          <a:p>
            <a:pPr algn="l"/>
            <a:endParaRPr lang="el-GR" sz="2000" dirty="0"/>
          </a:p>
          <a:p>
            <a:pPr algn="l"/>
            <a:endParaRPr lang="el-GR" sz="2000" dirty="0"/>
          </a:p>
          <a:p>
            <a:pPr algn="ctr"/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Εργασία στο μάθημα της Μουσικής Α΄ Γυμνασίου </a:t>
            </a: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«Μιούζικαλ»</a:t>
            </a: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r>
              <a:rPr lang="el-G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Διδάσκουσα: Αγγελική </a:t>
            </a:r>
            <a:r>
              <a:rPr lang="el-GR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Πρέζα</a:t>
            </a:r>
            <a:r>
              <a:rPr lang="el-GR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Γυμνάσιο Πόλεως Χρυσοχούς </a:t>
            </a:r>
          </a:p>
          <a:p>
            <a:pPr algn="ctr"/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Σχολικό έτος 2022-2023 / Β΄ Τετράμηνο </a:t>
            </a:r>
            <a:endParaRPr lang="el-CY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22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A0379-8C2C-45B1-8F37-886D444BA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0647"/>
            <a:ext cx="10515600" cy="1325563"/>
          </a:xfrm>
        </p:spPr>
        <p:txBody>
          <a:bodyPr>
            <a:normAutofit/>
          </a:bodyPr>
          <a:lstStyle/>
          <a:p>
            <a:r>
              <a:rPr lang="el-GR" sz="38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Χαρακτηριστικά Γραπτής Εργασίας  </a:t>
            </a:r>
            <a:r>
              <a:rPr lang="el-GR" sz="38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(</a:t>
            </a:r>
            <a:r>
              <a:rPr lang="en-GB" sz="3800" b="1" u="sng" dirty="0">
                <a:solidFill>
                  <a:srgbClr val="C00000"/>
                </a:solidFill>
                <a:latin typeface="Arial Black" panose="020B0A04020102020204" pitchFamily="34" charset="0"/>
              </a:rPr>
              <a:t>WORD)</a:t>
            </a:r>
            <a:endParaRPr lang="en-US" sz="3800" b="1" u="sng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C46C-11AE-4DD1-A30A-3D58A0B3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732312"/>
            <a:ext cx="11777134" cy="49891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Σελίδα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Α4</a:t>
            </a:r>
            <a:endParaRPr lang="el-GR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Αρίθμηση σελίδων  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Διάστημα γραμμών (</a:t>
            </a:r>
            <a:r>
              <a:rPr lang="el-GR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διάστιχο</a:t>
            </a: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Περιθώρια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εκατοστά (επάνω, κάτω, δεξιά και αριστερά)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Παράγραφος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στοιχημένη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</a:t>
            </a:r>
            <a:r>
              <a:rPr lang="el-GR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Γραμματοσειρά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:Times New Roman ή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el-G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Μέγεθος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κείμενο</a:t>
            </a:r>
            <a:r>
              <a:rPr lang="el-GR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l-G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Μέγεθος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&lt; </a:t>
            </a: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τίτλους των κεφαλαίων 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eriod"/>
            </a:pP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Μέγεθος</a:t>
            </a: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&lt; </a:t>
            </a:r>
            <a:r>
              <a:rPr lang="el-GR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τίτλους των </a:t>
            </a:r>
            <a:r>
              <a:rPr lang="el-GR" sz="24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υποκεφαλαίων</a:t>
            </a:r>
            <a:r>
              <a:rPr lang="el-G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1A65-0CDA-4A91-88BE-9AD7E19E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E5A6049-79C6-42C5-AB3C-E98F99327FCF}" type="slidenum">
              <a:rPr lang="en-GB" smtClean="0"/>
              <a:pPr>
                <a:spcAft>
                  <a:spcPts val="600"/>
                </a:spcAft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2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39324-3343-4C96-ACB5-87EA407CB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2932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6945B83-F552-486C-938F-3C3E6818B388}"/>
              </a:ext>
            </a:extLst>
          </p:cNvPr>
          <p:cNvSpPr/>
          <p:nvPr/>
        </p:nvSpPr>
        <p:spPr>
          <a:xfrm>
            <a:off x="6234868" y="2423583"/>
            <a:ext cx="5217173" cy="37481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l-GR" sz="3600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l-GR" sz="3600" b="1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</a:rPr>
              <a:t>ΠΛΗΡΟΦΟΡΙΑ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2E5FE-BC33-4725-8FE6-68B49A5D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CE5A6049-79C6-42C5-AB3C-E98F99327FCF}" type="slidenum">
              <a:rPr lang="en-US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88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2" y="1967265"/>
            <a:ext cx="3499104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4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Αξιολ</a:t>
            </a:r>
            <a:r>
              <a:rPr lang="el-GR" sz="3400" b="1" spc="1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όγη</a:t>
            </a:r>
            <a:r>
              <a:rPr lang="en-US" sz="34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 </a:t>
            </a:r>
            <a:r>
              <a:rPr lang="el-GR" sz="34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34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κπαιδευτικο</a:t>
            </a:r>
            <a:r>
              <a:rPr lang="el-GR" sz="3400" b="1" spc="1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ύ</a:t>
            </a:r>
            <a:r>
              <a:rPr lang="en-US" sz="3400" b="1" spc="1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260" y="176687"/>
            <a:ext cx="6075924" cy="6362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DA7A1-6FD3-4D3D-A8B9-F5F1048D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4572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CE5A6049-79C6-42C5-AB3C-E98F99327FCF}" type="slidenum">
              <a:rPr lang="en-US">
                <a:solidFill>
                  <a:schemeClr val="tx1">
                    <a:alpha val="80000"/>
                  </a:schemeClr>
                </a:solidFill>
              </a:rPr>
              <a:pPr defTabSz="914400">
                <a:spcAft>
                  <a:spcPts val="600"/>
                </a:spcAft>
              </a:pPr>
              <a:t>30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2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82" y="0"/>
            <a:ext cx="9005835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D96CCD-966D-48DC-A735-0586B00A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52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09" y="86357"/>
            <a:ext cx="9239250" cy="67716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332116-09ED-4707-B831-390BC157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343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085" y="-17415"/>
            <a:ext cx="6374863" cy="68754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86BD55-57FC-452D-BAD1-1996D9A3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583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5F0964-6439-3CFF-0967-35DAFC5C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l-GR" sz="6000" b="1" u="sng">
                <a:solidFill>
                  <a:srgbClr val="FFFFFF"/>
                </a:solidFill>
              </a:rPr>
              <a:t>Εργασία </a:t>
            </a:r>
            <a:endParaRPr lang="el-CY" sz="6000" b="1" u="sng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08EFB8-3540-B4DE-1ADB-67B802355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633" y="1915583"/>
            <a:ext cx="7079825" cy="47364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Εναλλακτικός τρόπος αξιολόγησης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Διαθεματικό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Δεξιότητες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Δημιουργικότητα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Αυτονομία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3200" b="1" dirty="0">
                <a:solidFill>
                  <a:schemeClr val="accent4"/>
                </a:solidFill>
              </a:rPr>
              <a:t>Συνεργασία </a:t>
            </a:r>
          </a:p>
        </p:txBody>
      </p:sp>
    </p:spTree>
    <p:extLst>
      <p:ext uri="{BB962C8B-B14F-4D97-AF65-F5344CB8AC3E}">
        <p14:creationId xmlns:p14="http://schemas.microsoft.com/office/powerpoint/2010/main" val="122813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88" y="219456"/>
            <a:ext cx="10058400" cy="64841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64592" y="338328"/>
            <a:ext cx="1371977" cy="0"/>
          </a:xfrm>
          <a:prstGeom prst="straightConnector1">
            <a:avLst/>
          </a:prstGeom>
          <a:ln w="793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6EF40-0B63-457D-B33C-B9C33C44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03872"/>
            <a:ext cx="10458450" cy="566737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0312" y="667512"/>
            <a:ext cx="1188720" cy="9144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9A8C20-B90F-4E5B-9366-C1A1998F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28" y="279553"/>
            <a:ext cx="11139110" cy="614328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67788" y="1806766"/>
            <a:ext cx="2577947" cy="11017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B0735C-BA31-4BBC-8DE6-B74669E8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6</a:t>
            </a:fld>
            <a:endParaRPr lang="en-GB"/>
          </a:p>
        </p:txBody>
      </p:sp>
      <p:cxnSp>
        <p:nvCxnSpPr>
          <p:cNvPr id="6" name="Straight Arrow Connector 3">
            <a:extLst>
              <a:ext uri="{FF2B5EF4-FFF2-40B4-BE49-F238E27FC236}">
                <a16:creationId xmlns:a16="http://schemas.microsoft.com/office/drawing/2014/main" id="{5A60E4FD-A8C8-027C-2E59-EEF6AA00CBC9}"/>
              </a:ext>
            </a:extLst>
          </p:cNvPr>
          <p:cNvCxnSpPr/>
          <p:nvPr/>
        </p:nvCxnSpPr>
        <p:spPr>
          <a:xfrm>
            <a:off x="16578" y="426022"/>
            <a:ext cx="1188720" cy="9144"/>
          </a:xfrm>
          <a:prstGeom prst="straightConnector1">
            <a:avLst/>
          </a:prstGeom>
          <a:ln w="730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54" y="242371"/>
            <a:ext cx="10277233" cy="651395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892366" y="363556"/>
            <a:ext cx="4285561" cy="11017"/>
          </a:xfrm>
          <a:prstGeom prst="straightConnector1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4DA1D-516D-43CE-8A07-50BAA045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9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94" y="1086773"/>
            <a:ext cx="10439461" cy="533608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5003" y="1615044"/>
            <a:ext cx="1151906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4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91" y="325660"/>
            <a:ext cx="10880476" cy="610922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34737" y="294150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088916" y="2787267"/>
            <a:ext cx="2555913" cy="11017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322024" y="1145754"/>
            <a:ext cx="1498294" cy="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9F218-1AE0-41BB-B32D-B6B7BB54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A6049-79C6-42C5-AB3C-E98F99327FC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372</TotalTime>
  <Words>1271</Words>
  <Application>Microsoft Office PowerPoint</Application>
  <PresentationFormat>Ευρεία οθόνη</PresentationFormat>
  <Paragraphs>200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ΣΧΟΛΙΚΗ ΕΡΓΑΣΙΑ  PROJECT</vt:lpstr>
      <vt:lpstr>Σχεδιασμός &lt; Στάδια &lt; Διεξαγωγή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Πηγές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ΒΙΒΛΙΟΓΡΑΦΙΑ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ΒΙΒΛΙΟΓΡΑΦΙΚΕΣ ΠΑΡΑΠΟΜΠΕΣ ΜΕΣΑ ΣΤΟ ΚΕΙΜΕΝΟ </vt:lpstr>
      <vt:lpstr>5. Παρουσίαση του project</vt:lpstr>
      <vt:lpstr>Παρουσίαση του PowerPoint</vt:lpstr>
      <vt:lpstr>Τι προσέχω στο power point;</vt:lpstr>
      <vt:lpstr>Παρουσίαση του PowerPoint</vt:lpstr>
      <vt:lpstr>Παρουσίαση του PowerPoint</vt:lpstr>
      <vt:lpstr>Δομή Εργασίας </vt:lpstr>
      <vt:lpstr>Εξωτερικό φύλλο εργασίας  </vt:lpstr>
      <vt:lpstr>Παρουσίαση του PowerPoint</vt:lpstr>
      <vt:lpstr>Χαρακτηριστικά Γραπτής Εργασίας  (WORD)</vt:lpstr>
      <vt:lpstr>Αξιολόγηση Εκπαιδευτικού </vt:lpstr>
      <vt:lpstr>Παρουσίαση του PowerPoint</vt:lpstr>
      <vt:lpstr>Παρουσίαση του PowerPoint</vt:lpstr>
      <vt:lpstr>Παρουσίαση του PowerPoint</vt:lpstr>
      <vt:lpstr>Εργασία </vt:lpstr>
    </vt:vector>
  </TitlesOfParts>
  <Company>Ministry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ΣΧΟΛΙΚΗ ΕΡΓΑΣΙΑ</dc:title>
  <dc:creator>Student</dc:creator>
  <cp:lastModifiedBy>Kalliopi Yiapani</cp:lastModifiedBy>
  <cp:revision>58</cp:revision>
  <cp:lastPrinted>2019-03-06T10:17:01Z</cp:lastPrinted>
  <dcterms:created xsi:type="dcterms:W3CDTF">2019-02-26T09:10:22Z</dcterms:created>
  <dcterms:modified xsi:type="dcterms:W3CDTF">2023-02-15T16:34:15Z</dcterms:modified>
</cp:coreProperties>
</file>