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419" r:id="rId2"/>
    <p:sldId id="337" r:id="rId3"/>
    <p:sldId id="260" r:id="rId4"/>
    <p:sldId id="406" r:id="rId5"/>
    <p:sldId id="261" r:id="rId6"/>
    <p:sldId id="422" r:id="rId7"/>
    <p:sldId id="423" r:id="rId8"/>
    <p:sldId id="424" r:id="rId9"/>
    <p:sldId id="425" r:id="rId10"/>
    <p:sldId id="310" r:id="rId11"/>
    <p:sldId id="433" r:id="rId12"/>
    <p:sldId id="434" r:id="rId13"/>
    <p:sldId id="435" r:id="rId14"/>
    <p:sldId id="428" r:id="rId15"/>
    <p:sldId id="429" r:id="rId16"/>
    <p:sldId id="430" r:id="rId17"/>
    <p:sldId id="431" r:id="rId18"/>
    <p:sldId id="432" r:id="rId19"/>
    <p:sldId id="276" r:id="rId20"/>
    <p:sldId id="349" r:id="rId21"/>
    <p:sldId id="364" r:id="rId22"/>
    <p:sldId id="392" r:id="rId23"/>
    <p:sldId id="416" r:id="rId24"/>
    <p:sldId id="394" r:id="rId25"/>
    <p:sldId id="396" r:id="rId26"/>
    <p:sldId id="397" r:id="rId27"/>
    <p:sldId id="398" r:id="rId28"/>
    <p:sldId id="399" r:id="rId29"/>
    <p:sldId id="417" r:id="rId30"/>
    <p:sldId id="418" r:id="rId31"/>
    <p:sldId id="401" r:id="rId32"/>
    <p:sldId id="427" r:id="rId33"/>
    <p:sldId id="414" r:id="rId34"/>
    <p:sldId id="415" r:id="rId35"/>
    <p:sldId id="436" r:id="rId36"/>
    <p:sldId id="426" r:id="rId37"/>
  </p:sldIdLst>
  <p:sldSz cx="9144000" cy="6858000" type="screen4x3"/>
  <p:notesSz cx="9979025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133"/>
    <a:srgbClr val="004070"/>
    <a:srgbClr val="285A3B"/>
    <a:srgbClr val="D2DEE4"/>
    <a:srgbClr val="EDF1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76364" autoAdjust="0"/>
  </p:normalViewPr>
  <p:slideViewPr>
    <p:cSldViewPr snapToGrid="0" snapToObjects="1">
      <p:cViewPr varScale="1">
        <p:scale>
          <a:sx n="74" d="100"/>
          <a:sy n="74" d="100"/>
        </p:scale>
        <p:origin x="1637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1016B2-EB2F-E446-AFE7-4BA628E30929}" type="doc">
      <dgm:prSet loTypeId="urn:microsoft.com/office/officeart/2005/8/layout/hierarchy4" loCatId="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75BEB0F-39DD-3044-B95B-9A68DB102057}" type="pres">
      <dgm:prSet presAssocID="{251016B2-EB2F-E446-AFE7-4BA628E3092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</dgm:ptLst>
  <dgm:cxnLst>
    <dgm:cxn modelId="{C3BF278B-77DB-4BFD-B1E1-1F617D7E83F5}" type="presOf" srcId="{251016B2-EB2F-E446-AFE7-4BA628E30929}" destId="{475BEB0F-39DD-3044-B95B-9A68DB102057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3DD364-3317-4F4A-8930-26D5DD39EAB9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6959D21-B656-40D7-B7D9-E0EF783317E0}">
      <dgm:prSet phldrT="[Text]" custT="1"/>
      <dgm:spPr/>
      <dgm:t>
        <a:bodyPr/>
        <a:lstStyle/>
        <a:p>
          <a:r>
            <a:rPr lang="el-GR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ΚΛΑΔΟΣ</a:t>
          </a:r>
          <a:endParaRPr lang="en-US" sz="2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F267CA-E033-48E8-80F5-5FD4300971E3}" type="parTrans" cxnId="{4BBD3F7B-7E43-4127-9DC0-8876CCF4380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2CB36D8-ABD2-411F-BDE4-0AA676D8F22D}" type="sibTrans" cxnId="{4BBD3F7B-7E43-4127-9DC0-8876CCF4380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07B17EA-65E9-40D2-9F58-E239533024BD}">
      <dgm:prSet phldrT="[Text]" custT="1"/>
      <dgm:spPr/>
      <dgm:t>
        <a:bodyPr/>
        <a:lstStyle/>
        <a:p>
          <a:r>
            <a:rPr lang="el-GR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ΕΙΔΙΚΟΤΗΤΑ</a:t>
          </a:r>
          <a:endParaRPr lang="en-US" sz="2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66EEE5-6E8D-4AD4-B706-CA209B58DB17}" type="parTrans" cxnId="{66F23518-9684-4D04-8B82-351B777A18F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B90803-08BC-438D-AF4B-1B44F7AB9376}" type="sibTrans" cxnId="{66F23518-9684-4D04-8B82-351B777A18F5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A346CA-896B-4F39-94F2-C93E28E447CE}">
      <dgm:prSet phldrT="[Text]" custT="1"/>
      <dgm:spPr/>
      <dgm:t>
        <a:bodyPr/>
        <a:lstStyle/>
        <a:p>
          <a:r>
            <a:rPr lang="el-GR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ΚΑΤΕΥΘΥΝΣΗ</a:t>
          </a:r>
          <a:endParaRPr lang="en-US" sz="2800" b="1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CF90648-F538-4E2B-94DA-ECC28FCBB395}" type="sibTrans" cxnId="{C5D44AFC-4A47-489B-AC99-AE510103D5F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B178C3-D6B2-4313-8939-F1DA5EEF308E}" type="parTrans" cxnId="{C5D44AFC-4A47-489B-AC99-AE510103D5F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4E19BD-3F09-4A65-810E-0B3EABB95459}">
      <dgm:prSet phldrT="[Text]"/>
      <dgm:spPr/>
      <dgm:t>
        <a:bodyPr/>
        <a:lstStyle/>
        <a:p>
          <a:r>
            <a:rPr lang="el-GR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ΘΕΩΡΗΤΙΚΗ</a:t>
          </a:r>
          <a:r>
            <a:rPr lang="el-G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B3F5F44-B63F-4C05-A719-2C387D0E4BC8}" type="parTrans" cxnId="{EB1539E0-48E5-4434-9D19-07A54D9B7A2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433386-F649-4DBF-A1A3-BB2062154464}" type="sibTrans" cxnId="{EB1539E0-48E5-4434-9D19-07A54D9B7A2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0B347F-0555-4F06-B3E1-E7E06A583F29}">
      <dgm:prSet phldrT="[Text]"/>
      <dgm:spPr/>
      <dgm:t>
        <a:bodyPr/>
        <a:lstStyle/>
        <a:p>
          <a:r>
            <a:rPr lang="el-GR" b="1" dirty="0">
              <a:latin typeface="Calibri" panose="020F0502020204030204" pitchFamily="34" charset="0"/>
              <a:cs typeface="Calibri" panose="020F0502020204030204" pitchFamily="34" charset="0"/>
            </a:rPr>
            <a:t>ΠΡΑΚΤΙΚΗ</a:t>
          </a:r>
          <a:endParaRPr lang="en-US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6185690-5E23-414C-B6AC-F3ACDD6247D0}" type="parTrans" cxnId="{C38F9885-94A7-4C0C-8AB2-8B4FE4CAAC5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4ABFAE8-1B50-4E4C-AC4A-B8F3B5DCC31E}" type="sibTrans" cxnId="{C38F9885-94A7-4C0C-8AB2-8B4FE4CAAC5A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2954D0-1DDB-424F-A5E9-EF5DD9CED191}" type="pres">
      <dgm:prSet presAssocID="{E43DD364-3317-4F4A-8930-26D5DD39EAB9}" presName="Name0" presStyleCnt="0">
        <dgm:presLayoutVars>
          <dgm:dir/>
          <dgm:animLvl val="lvl"/>
          <dgm:resizeHandles val="exact"/>
        </dgm:presLayoutVars>
      </dgm:prSet>
      <dgm:spPr/>
    </dgm:pt>
    <dgm:pt modelId="{3AE08E20-1FFC-4B6A-847A-B9427C421CEC}" type="pres">
      <dgm:prSet presAssocID="{C07B17EA-65E9-40D2-9F58-E239533024BD}" presName="boxAndChildren" presStyleCnt="0"/>
      <dgm:spPr/>
    </dgm:pt>
    <dgm:pt modelId="{13137A2B-808A-4069-89D9-85DC6E95D451}" type="pres">
      <dgm:prSet presAssocID="{C07B17EA-65E9-40D2-9F58-E239533024BD}" presName="parentTextBox" presStyleLbl="node1" presStyleIdx="0" presStyleCnt="3"/>
      <dgm:spPr/>
    </dgm:pt>
    <dgm:pt modelId="{4604FD99-CBFC-43B1-9F35-7092438D6769}" type="pres">
      <dgm:prSet presAssocID="{22CB36D8-ABD2-411F-BDE4-0AA676D8F22D}" presName="sp" presStyleCnt="0"/>
      <dgm:spPr/>
    </dgm:pt>
    <dgm:pt modelId="{5842E164-F70A-4003-BAB7-207B0D9EDA31}" type="pres">
      <dgm:prSet presAssocID="{46959D21-B656-40D7-B7D9-E0EF783317E0}" presName="arrowAndChildren" presStyleCnt="0"/>
      <dgm:spPr/>
    </dgm:pt>
    <dgm:pt modelId="{D5754E9F-D684-43DA-90C4-8624270D891C}" type="pres">
      <dgm:prSet presAssocID="{46959D21-B656-40D7-B7D9-E0EF783317E0}" presName="parentTextArrow" presStyleLbl="node1" presStyleIdx="1" presStyleCnt="3"/>
      <dgm:spPr/>
    </dgm:pt>
    <dgm:pt modelId="{854DB8A0-577B-4E86-8B41-587B4D902E0D}" type="pres">
      <dgm:prSet presAssocID="{ACF90648-F538-4E2B-94DA-ECC28FCBB395}" presName="sp" presStyleCnt="0"/>
      <dgm:spPr/>
    </dgm:pt>
    <dgm:pt modelId="{F38E97EF-9E12-484C-9C70-698D812EED58}" type="pres">
      <dgm:prSet presAssocID="{FCA346CA-896B-4F39-94F2-C93E28E447CE}" presName="arrowAndChildren" presStyleCnt="0"/>
      <dgm:spPr/>
    </dgm:pt>
    <dgm:pt modelId="{76EFA98F-97E2-4229-B916-0F9258560231}" type="pres">
      <dgm:prSet presAssocID="{FCA346CA-896B-4F39-94F2-C93E28E447CE}" presName="parentTextArrow" presStyleLbl="node1" presStyleIdx="1" presStyleCnt="3"/>
      <dgm:spPr/>
    </dgm:pt>
    <dgm:pt modelId="{B5A8855A-29D6-4ABE-A2A1-A3FEB5842F81}" type="pres">
      <dgm:prSet presAssocID="{FCA346CA-896B-4F39-94F2-C93E28E447CE}" presName="arrow" presStyleLbl="node1" presStyleIdx="2" presStyleCnt="3"/>
      <dgm:spPr/>
    </dgm:pt>
    <dgm:pt modelId="{3CF3237D-9A29-4869-B7CC-E0E15D77988C}" type="pres">
      <dgm:prSet presAssocID="{FCA346CA-896B-4F39-94F2-C93E28E447CE}" presName="descendantArrow" presStyleCnt="0"/>
      <dgm:spPr/>
    </dgm:pt>
    <dgm:pt modelId="{99D972B6-90B9-49FC-A9A9-BF6F344679BC}" type="pres">
      <dgm:prSet presAssocID="{374E19BD-3F09-4A65-810E-0B3EABB95459}" presName="childTextArrow" presStyleLbl="fgAccFollowNode1" presStyleIdx="0" presStyleCnt="2">
        <dgm:presLayoutVars>
          <dgm:bulletEnabled val="1"/>
        </dgm:presLayoutVars>
      </dgm:prSet>
      <dgm:spPr/>
    </dgm:pt>
    <dgm:pt modelId="{99FD2697-1638-4E9B-BD93-F77261DE06F7}" type="pres">
      <dgm:prSet presAssocID="{9C0B347F-0555-4F06-B3E1-E7E06A583F29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66F23518-9684-4D04-8B82-351B777A18F5}" srcId="{E43DD364-3317-4F4A-8930-26D5DD39EAB9}" destId="{C07B17EA-65E9-40D2-9F58-E239533024BD}" srcOrd="2" destOrd="0" parTransId="{E266EEE5-6E8D-4AD4-B706-CA209B58DB17}" sibTransId="{B3B90803-08BC-438D-AF4B-1B44F7AB9376}"/>
    <dgm:cxn modelId="{5C7EC234-C1B7-4270-97E5-05D1A93FB201}" type="presOf" srcId="{374E19BD-3F09-4A65-810E-0B3EABB95459}" destId="{99D972B6-90B9-49FC-A9A9-BF6F344679BC}" srcOrd="0" destOrd="0" presId="urn:microsoft.com/office/officeart/2005/8/layout/process4"/>
    <dgm:cxn modelId="{B8A3D139-F1F3-490C-B8F2-FEB5B0309B24}" type="presOf" srcId="{FCA346CA-896B-4F39-94F2-C93E28E447CE}" destId="{76EFA98F-97E2-4229-B916-0F9258560231}" srcOrd="0" destOrd="0" presId="urn:microsoft.com/office/officeart/2005/8/layout/process4"/>
    <dgm:cxn modelId="{67F07A69-8220-40BF-9666-B4C76FA49BA5}" type="presOf" srcId="{46959D21-B656-40D7-B7D9-E0EF783317E0}" destId="{D5754E9F-D684-43DA-90C4-8624270D891C}" srcOrd="0" destOrd="0" presId="urn:microsoft.com/office/officeart/2005/8/layout/process4"/>
    <dgm:cxn modelId="{BF1E5C50-2E1B-47D9-A60C-E24A92E02343}" type="presOf" srcId="{FCA346CA-896B-4F39-94F2-C93E28E447CE}" destId="{B5A8855A-29D6-4ABE-A2A1-A3FEB5842F81}" srcOrd="1" destOrd="0" presId="urn:microsoft.com/office/officeart/2005/8/layout/process4"/>
    <dgm:cxn modelId="{1CD78174-816C-495D-B398-AB5199F28B7E}" type="presOf" srcId="{C07B17EA-65E9-40D2-9F58-E239533024BD}" destId="{13137A2B-808A-4069-89D9-85DC6E95D451}" srcOrd="0" destOrd="0" presId="urn:microsoft.com/office/officeart/2005/8/layout/process4"/>
    <dgm:cxn modelId="{4BBD3F7B-7E43-4127-9DC0-8876CCF43806}" srcId="{E43DD364-3317-4F4A-8930-26D5DD39EAB9}" destId="{46959D21-B656-40D7-B7D9-E0EF783317E0}" srcOrd="1" destOrd="0" parTransId="{CDF267CA-E033-48E8-80F5-5FD4300971E3}" sibTransId="{22CB36D8-ABD2-411F-BDE4-0AA676D8F22D}"/>
    <dgm:cxn modelId="{C38F9885-94A7-4C0C-8AB2-8B4FE4CAAC5A}" srcId="{FCA346CA-896B-4F39-94F2-C93E28E447CE}" destId="{9C0B347F-0555-4F06-B3E1-E7E06A583F29}" srcOrd="1" destOrd="0" parTransId="{A6185690-5E23-414C-B6AC-F3ACDD6247D0}" sibTransId="{94ABFAE8-1B50-4E4C-AC4A-B8F3B5DCC31E}"/>
    <dgm:cxn modelId="{D1B647BA-531A-435E-91BC-03C46EAED65E}" type="presOf" srcId="{E43DD364-3317-4F4A-8930-26D5DD39EAB9}" destId="{B72954D0-1DDB-424F-A5E9-EF5DD9CED191}" srcOrd="0" destOrd="0" presId="urn:microsoft.com/office/officeart/2005/8/layout/process4"/>
    <dgm:cxn modelId="{5835C4BF-1FD6-4E64-93C9-AAF104320DE8}" type="presOf" srcId="{9C0B347F-0555-4F06-B3E1-E7E06A583F29}" destId="{99FD2697-1638-4E9B-BD93-F77261DE06F7}" srcOrd="0" destOrd="0" presId="urn:microsoft.com/office/officeart/2005/8/layout/process4"/>
    <dgm:cxn modelId="{EB1539E0-48E5-4434-9D19-07A54D9B7A2A}" srcId="{FCA346CA-896B-4F39-94F2-C93E28E447CE}" destId="{374E19BD-3F09-4A65-810E-0B3EABB95459}" srcOrd="0" destOrd="0" parTransId="{5B3F5F44-B63F-4C05-A719-2C387D0E4BC8}" sibTransId="{C5433386-F649-4DBF-A1A3-BB2062154464}"/>
    <dgm:cxn modelId="{C5D44AFC-4A47-489B-AC99-AE510103D5F6}" srcId="{E43DD364-3317-4F4A-8930-26D5DD39EAB9}" destId="{FCA346CA-896B-4F39-94F2-C93E28E447CE}" srcOrd="0" destOrd="0" parTransId="{27B178C3-D6B2-4313-8939-F1DA5EEF308E}" sibTransId="{ACF90648-F538-4E2B-94DA-ECC28FCBB395}"/>
    <dgm:cxn modelId="{DAF87ABD-D883-4818-B7B1-A7DDDE944C0D}" type="presParOf" srcId="{B72954D0-1DDB-424F-A5E9-EF5DD9CED191}" destId="{3AE08E20-1FFC-4B6A-847A-B9427C421CEC}" srcOrd="0" destOrd="0" presId="urn:microsoft.com/office/officeart/2005/8/layout/process4"/>
    <dgm:cxn modelId="{0AE24723-69F4-415E-B9D0-127BD5ED7B3B}" type="presParOf" srcId="{3AE08E20-1FFC-4B6A-847A-B9427C421CEC}" destId="{13137A2B-808A-4069-89D9-85DC6E95D451}" srcOrd="0" destOrd="0" presId="urn:microsoft.com/office/officeart/2005/8/layout/process4"/>
    <dgm:cxn modelId="{03135D33-B46B-4AA5-A65D-4976C4D64516}" type="presParOf" srcId="{B72954D0-1DDB-424F-A5E9-EF5DD9CED191}" destId="{4604FD99-CBFC-43B1-9F35-7092438D6769}" srcOrd="1" destOrd="0" presId="urn:microsoft.com/office/officeart/2005/8/layout/process4"/>
    <dgm:cxn modelId="{57D496D3-0B8B-456B-9308-3E3213CB88C4}" type="presParOf" srcId="{B72954D0-1DDB-424F-A5E9-EF5DD9CED191}" destId="{5842E164-F70A-4003-BAB7-207B0D9EDA31}" srcOrd="2" destOrd="0" presId="urn:microsoft.com/office/officeart/2005/8/layout/process4"/>
    <dgm:cxn modelId="{01FAE68B-6394-4A92-9199-2211A959459F}" type="presParOf" srcId="{5842E164-F70A-4003-BAB7-207B0D9EDA31}" destId="{D5754E9F-D684-43DA-90C4-8624270D891C}" srcOrd="0" destOrd="0" presId="urn:microsoft.com/office/officeart/2005/8/layout/process4"/>
    <dgm:cxn modelId="{0ED8AC2A-5F88-4BE6-AAF3-B52C0C8E4326}" type="presParOf" srcId="{B72954D0-1DDB-424F-A5E9-EF5DD9CED191}" destId="{854DB8A0-577B-4E86-8B41-587B4D902E0D}" srcOrd="3" destOrd="0" presId="urn:microsoft.com/office/officeart/2005/8/layout/process4"/>
    <dgm:cxn modelId="{D2498518-571B-4F25-AC0C-6102C6BAAF4E}" type="presParOf" srcId="{B72954D0-1DDB-424F-A5E9-EF5DD9CED191}" destId="{F38E97EF-9E12-484C-9C70-698D812EED58}" srcOrd="4" destOrd="0" presId="urn:microsoft.com/office/officeart/2005/8/layout/process4"/>
    <dgm:cxn modelId="{85C09BF9-C910-4BD9-BD00-DFF5613CDE23}" type="presParOf" srcId="{F38E97EF-9E12-484C-9C70-698D812EED58}" destId="{76EFA98F-97E2-4229-B916-0F9258560231}" srcOrd="0" destOrd="0" presId="urn:microsoft.com/office/officeart/2005/8/layout/process4"/>
    <dgm:cxn modelId="{FF088C66-654A-4798-BC87-EA102C24DB7A}" type="presParOf" srcId="{F38E97EF-9E12-484C-9C70-698D812EED58}" destId="{B5A8855A-29D6-4ABE-A2A1-A3FEB5842F81}" srcOrd="1" destOrd="0" presId="urn:microsoft.com/office/officeart/2005/8/layout/process4"/>
    <dgm:cxn modelId="{4E7B047A-4DBF-4AE8-9C93-B914378BB6AF}" type="presParOf" srcId="{F38E97EF-9E12-484C-9C70-698D812EED58}" destId="{3CF3237D-9A29-4869-B7CC-E0E15D77988C}" srcOrd="2" destOrd="0" presId="urn:microsoft.com/office/officeart/2005/8/layout/process4"/>
    <dgm:cxn modelId="{8E51BE9B-5F31-40A4-8625-62A00F43A662}" type="presParOf" srcId="{3CF3237D-9A29-4869-B7CC-E0E15D77988C}" destId="{99D972B6-90B9-49FC-A9A9-BF6F344679BC}" srcOrd="0" destOrd="0" presId="urn:microsoft.com/office/officeart/2005/8/layout/process4"/>
    <dgm:cxn modelId="{C715BD4D-4519-423B-8F38-ED3FC2198A51}" type="presParOf" srcId="{3CF3237D-9A29-4869-B7CC-E0E15D77988C}" destId="{99FD2697-1638-4E9B-BD93-F77261DE06F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DC7236-D4FB-43BE-AE03-38B22C7AC82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529523-397E-4481-94C2-A39D88856DD1}">
      <dgm:prSet phldrT="[Text]"/>
      <dgm:spPr>
        <a:ln w="19050"/>
      </dgm:spPr>
      <dgm:t>
        <a:bodyPr/>
        <a:lstStyle/>
        <a:p>
          <a:r>
            <a:rPr lang="el-GR" b="1" dirty="0">
              <a:effectLst/>
              <a:latin typeface="+mn-lt"/>
            </a:rPr>
            <a:t>ΕΙΔΙΚΟΤΗΤΕΣ ΘΕΩΡΗΤΙΚΗΣ ΚΑΤΕΥΘΥΝΣΗΣ</a:t>
          </a:r>
          <a:endParaRPr lang="en-US" b="1" dirty="0"/>
        </a:p>
      </dgm:t>
    </dgm:pt>
    <dgm:pt modelId="{A93D7536-381C-4373-A898-D02A7F1A1F21}" type="parTrans" cxnId="{872AA2EF-19B8-4253-B9BD-0006F868B7F5}">
      <dgm:prSet/>
      <dgm:spPr/>
      <dgm:t>
        <a:bodyPr/>
        <a:lstStyle/>
        <a:p>
          <a:endParaRPr lang="en-US"/>
        </a:p>
      </dgm:t>
    </dgm:pt>
    <dgm:pt modelId="{9914763B-9A10-4B1F-BA62-3BEAEB0B3A58}" type="sibTrans" cxnId="{872AA2EF-19B8-4253-B9BD-0006F868B7F5}">
      <dgm:prSet/>
      <dgm:spPr/>
      <dgm:t>
        <a:bodyPr/>
        <a:lstStyle/>
        <a:p>
          <a:endParaRPr lang="en-US"/>
        </a:p>
      </dgm:t>
    </dgm:pt>
    <dgm:pt modelId="{663FEE53-44DB-47EE-BFC7-F6B3BBE563C0}" type="pres">
      <dgm:prSet presAssocID="{40DC7236-D4FB-43BE-AE03-38B22C7AC825}" presName="diagram" presStyleCnt="0">
        <dgm:presLayoutVars>
          <dgm:dir/>
          <dgm:resizeHandles val="exact"/>
        </dgm:presLayoutVars>
      </dgm:prSet>
      <dgm:spPr/>
    </dgm:pt>
    <dgm:pt modelId="{D730ABC7-991B-404F-84FE-63757658A1B7}" type="pres">
      <dgm:prSet presAssocID="{A9529523-397E-4481-94C2-A39D88856DD1}" presName="node" presStyleLbl="node1" presStyleIdx="0" presStyleCnt="1" custScaleX="466515" custLinFactNeighborX="266" custLinFactNeighborY="-845">
        <dgm:presLayoutVars>
          <dgm:bulletEnabled val="1"/>
        </dgm:presLayoutVars>
      </dgm:prSet>
      <dgm:spPr/>
    </dgm:pt>
  </dgm:ptLst>
  <dgm:cxnLst>
    <dgm:cxn modelId="{8ACBB6EA-E81B-48BC-9AB0-A06981F97815}" type="presOf" srcId="{A9529523-397E-4481-94C2-A39D88856DD1}" destId="{D730ABC7-991B-404F-84FE-63757658A1B7}" srcOrd="0" destOrd="0" presId="urn:microsoft.com/office/officeart/2005/8/layout/default"/>
    <dgm:cxn modelId="{4DDEF6EA-44FF-452B-B9F7-FBD5298877C1}" type="presOf" srcId="{40DC7236-D4FB-43BE-AE03-38B22C7AC825}" destId="{663FEE53-44DB-47EE-BFC7-F6B3BBE563C0}" srcOrd="0" destOrd="0" presId="urn:microsoft.com/office/officeart/2005/8/layout/default"/>
    <dgm:cxn modelId="{872AA2EF-19B8-4253-B9BD-0006F868B7F5}" srcId="{40DC7236-D4FB-43BE-AE03-38B22C7AC825}" destId="{A9529523-397E-4481-94C2-A39D88856DD1}" srcOrd="0" destOrd="0" parTransId="{A93D7536-381C-4373-A898-D02A7F1A1F21}" sibTransId="{9914763B-9A10-4B1F-BA62-3BEAEB0B3A58}"/>
    <dgm:cxn modelId="{15D58622-2C9D-430F-8CCE-5AA5116CD9D0}" type="presParOf" srcId="{663FEE53-44DB-47EE-BFC7-F6B3BBE563C0}" destId="{D730ABC7-991B-404F-84FE-63757658A1B7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501EE7-021C-4B78-87B5-3F3C053F20DE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A5AB899-47EC-4A64-9D10-E1440892CA36}">
      <dgm:prSet/>
      <dgm:spPr/>
      <dgm:t>
        <a:bodyPr/>
        <a:lstStyle/>
        <a:p>
          <a:pPr rtl="0"/>
          <a:r>
            <a:rPr lang="el-GR" b="1" dirty="0"/>
            <a:t>ΜΕΣΗΣ ΚΑΙ ΓΕΝΙΚΗΣ ΕΚΠΑΙΔΕΥΣΗΣ</a:t>
          </a:r>
          <a:endParaRPr lang="en-US" dirty="0"/>
        </a:p>
      </dgm:t>
    </dgm:pt>
    <dgm:pt modelId="{38F274E2-8673-49F1-A794-DDC99660A2A2}" type="parTrans" cxnId="{DA439072-A4CD-4C7F-B1DD-87106E1F5D49}">
      <dgm:prSet/>
      <dgm:spPr/>
      <dgm:t>
        <a:bodyPr/>
        <a:lstStyle/>
        <a:p>
          <a:endParaRPr lang="en-US"/>
        </a:p>
      </dgm:t>
    </dgm:pt>
    <dgm:pt modelId="{5769517B-0FAB-4D81-9D84-648BDB3115D7}" type="sibTrans" cxnId="{DA439072-A4CD-4C7F-B1DD-87106E1F5D49}">
      <dgm:prSet/>
      <dgm:spPr/>
      <dgm:t>
        <a:bodyPr/>
        <a:lstStyle/>
        <a:p>
          <a:endParaRPr lang="en-US"/>
        </a:p>
      </dgm:t>
    </dgm:pt>
    <dgm:pt modelId="{0B0447D0-7C84-4E4D-BDD6-8596E9634937}">
      <dgm:prSet/>
      <dgm:spPr/>
      <dgm:t>
        <a:bodyPr/>
        <a:lstStyle/>
        <a:p>
          <a:pPr rtl="0"/>
          <a:r>
            <a:rPr lang="el-GR" b="1" dirty="0"/>
            <a:t>19 -23 ΠΕΡΙΟΔΟΥΣ ΤΗ ΒΔΟΜΑΔΑ</a:t>
          </a:r>
          <a:endParaRPr lang="en-US" dirty="0"/>
        </a:p>
      </dgm:t>
    </dgm:pt>
    <dgm:pt modelId="{C751848B-1055-498A-9633-E5CE59D0648D}" type="parTrans" cxnId="{CB6FB7A7-62AB-4B00-99E6-10EDB7440CAF}">
      <dgm:prSet/>
      <dgm:spPr/>
      <dgm:t>
        <a:bodyPr/>
        <a:lstStyle/>
        <a:p>
          <a:endParaRPr lang="en-US"/>
        </a:p>
      </dgm:t>
    </dgm:pt>
    <dgm:pt modelId="{DACBE124-DB2E-4083-8E41-223881FED7E7}" type="sibTrans" cxnId="{CB6FB7A7-62AB-4B00-99E6-10EDB7440CAF}">
      <dgm:prSet/>
      <dgm:spPr/>
      <dgm:t>
        <a:bodyPr/>
        <a:lstStyle/>
        <a:p>
          <a:endParaRPr lang="en-US"/>
        </a:p>
      </dgm:t>
    </dgm:pt>
    <dgm:pt modelId="{1BBE60A1-4A85-411B-A530-37D509AE820A}">
      <dgm:prSet/>
      <dgm:spPr/>
      <dgm:t>
        <a:bodyPr/>
        <a:lstStyle/>
        <a:p>
          <a:pPr rtl="0"/>
          <a:r>
            <a:rPr lang="el-GR" b="1" dirty="0"/>
            <a:t>ΤΕΧΝΟΛΟΓΙΚΑ- ΕΡΓΑΣΤΗΡΙΑΚΑ ΚΛΑΔΟΥ ΚΑΙ ΕΙΔΙΚΟΤΗΤΑΣ</a:t>
          </a:r>
          <a:endParaRPr lang="en-US" dirty="0"/>
        </a:p>
      </dgm:t>
    </dgm:pt>
    <dgm:pt modelId="{83530F1A-DC8E-4B10-A473-BED559D38DEC}" type="parTrans" cxnId="{6F7BB8AD-49C8-4BFE-B9D4-81368A01BDE1}">
      <dgm:prSet/>
      <dgm:spPr/>
      <dgm:t>
        <a:bodyPr/>
        <a:lstStyle/>
        <a:p>
          <a:endParaRPr lang="en-US"/>
        </a:p>
      </dgm:t>
    </dgm:pt>
    <dgm:pt modelId="{2CD1DEDB-93C3-4B3E-AB12-D69D70E76A00}" type="sibTrans" cxnId="{6F7BB8AD-49C8-4BFE-B9D4-81368A01BDE1}">
      <dgm:prSet/>
      <dgm:spPr/>
      <dgm:t>
        <a:bodyPr/>
        <a:lstStyle/>
        <a:p>
          <a:endParaRPr lang="en-US"/>
        </a:p>
      </dgm:t>
    </dgm:pt>
    <dgm:pt modelId="{8219568D-02F1-4DA6-BE9F-F61E63DDF283}">
      <dgm:prSet/>
      <dgm:spPr/>
      <dgm:t>
        <a:bodyPr/>
        <a:lstStyle/>
        <a:p>
          <a:pPr rtl="0"/>
          <a:r>
            <a:rPr lang="el-GR" b="1" dirty="0"/>
            <a:t>12-18 ΠΕΡΙΟΔΟΥΣ ΤΗ ΒΔΟΜΑΔΑ</a:t>
          </a:r>
          <a:endParaRPr lang="en-US" dirty="0"/>
        </a:p>
      </dgm:t>
    </dgm:pt>
    <dgm:pt modelId="{4A44A250-4E89-41A6-A08B-DA0C639E29B6}" type="parTrans" cxnId="{48EA0FCE-0668-4C31-9AEC-09CCD69F394E}">
      <dgm:prSet/>
      <dgm:spPr/>
      <dgm:t>
        <a:bodyPr/>
        <a:lstStyle/>
        <a:p>
          <a:endParaRPr lang="en-US"/>
        </a:p>
      </dgm:t>
    </dgm:pt>
    <dgm:pt modelId="{2A33C16E-6CB3-4951-83BE-C623CA294F5F}" type="sibTrans" cxnId="{48EA0FCE-0668-4C31-9AEC-09CCD69F394E}">
      <dgm:prSet/>
      <dgm:spPr/>
      <dgm:t>
        <a:bodyPr/>
        <a:lstStyle/>
        <a:p>
          <a:endParaRPr lang="en-US"/>
        </a:p>
      </dgm:t>
    </dgm:pt>
    <dgm:pt modelId="{9A72834E-F361-4FA9-91ED-7DCE8DF4AED7}">
      <dgm:prSet/>
      <dgm:spPr/>
      <dgm:t>
        <a:bodyPr/>
        <a:lstStyle/>
        <a:p>
          <a:pPr rtl="0"/>
          <a:r>
            <a:rPr lang="el-GR" b="1" dirty="0"/>
            <a:t>ΜΑΘΗΜΑΤΑ ΕΠΙΛΟΓΗΣ</a:t>
          </a:r>
          <a:endParaRPr lang="en-US" dirty="0"/>
        </a:p>
      </dgm:t>
    </dgm:pt>
    <dgm:pt modelId="{50C88DD9-5843-402B-9B74-A4871CB18A0B}" type="parTrans" cxnId="{4FB5953B-81FD-4885-AA41-7F116D0EDA00}">
      <dgm:prSet/>
      <dgm:spPr/>
      <dgm:t>
        <a:bodyPr/>
        <a:lstStyle/>
        <a:p>
          <a:endParaRPr lang="en-US"/>
        </a:p>
      </dgm:t>
    </dgm:pt>
    <dgm:pt modelId="{2CE7D617-4031-4060-A91D-A47425653232}" type="sibTrans" cxnId="{4FB5953B-81FD-4885-AA41-7F116D0EDA00}">
      <dgm:prSet/>
      <dgm:spPr/>
      <dgm:t>
        <a:bodyPr/>
        <a:lstStyle/>
        <a:p>
          <a:endParaRPr lang="en-US"/>
        </a:p>
      </dgm:t>
    </dgm:pt>
    <dgm:pt modelId="{BB02EEFB-8A90-481E-B6F5-6444B9F13203}">
      <dgm:prSet/>
      <dgm:spPr/>
      <dgm:t>
        <a:bodyPr/>
        <a:lstStyle/>
        <a:p>
          <a:pPr rtl="0"/>
          <a:r>
            <a:rPr lang="el-GR" b="1"/>
            <a:t>4-7 </a:t>
          </a:r>
          <a:r>
            <a:rPr lang="el-GR" b="1" dirty="0"/>
            <a:t>ΠΕΡΙΟΔΟΥΣ ΤΗΝ ΕΒΔΟΜΑΔΑ </a:t>
          </a:r>
          <a:br>
            <a:rPr lang="el-GR" b="1" dirty="0"/>
          </a:br>
          <a:br>
            <a:rPr lang="el-GR" b="1" dirty="0"/>
          </a:br>
          <a:endParaRPr lang="en-US" dirty="0"/>
        </a:p>
      </dgm:t>
    </dgm:pt>
    <dgm:pt modelId="{84C65DE3-1A39-4DE2-933B-29672C318E3F}" type="parTrans" cxnId="{072FA6E7-EAF2-47C0-9C01-2A7486BF52EE}">
      <dgm:prSet/>
      <dgm:spPr/>
      <dgm:t>
        <a:bodyPr/>
        <a:lstStyle/>
        <a:p>
          <a:endParaRPr lang="en-US"/>
        </a:p>
      </dgm:t>
    </dgm:pt>
    <dgm:pt modelId="{5A45E81A-B870-4B98-BC7A-E6081571D468}" type="sibTrans" cxnId="{072FA6E7-EAF2-47C0-9C01-2A7486BF52EE}">
      <dgm:prSet/>
      <dgm:spPr/>
      <dgm:t>
        <a:bodyPr/>
        <a:lstStyle/>
        <a:p>
          <a:endParaRPr lang="en-US"/>
        </a:p>
      </dgm:t>
    </dgm:pt>
    <dgm:pt modelId="{EAFC55CB-9647-4D44-8C36-7ADBB74078F2}" type="pres">
      <dgm:prSet presAssocID="{64501EE7-021C-4B78-87B5-3F3C053F20DE}" presName="linear" presStyleCnt="0">
        <dgm:presLayoutVars>
          <dgm:animLvl val="lvl"/>
          <dgm:resizeHandles val="exact"/>
        </dgm:presLayoutVars>
      </dgm:prSet>
      <dgm:spPr/>
    </dgm:pt>
    <dgm:pt modelId="{A521F81D-F759-4438-AD53-315DEEE5A62D}" type="pres">
      <dgm:prSet presAssocID="{7A5AB899-47EC-4A64-9D10-E1440892CA3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0B3BBB-2C5D-4657-A6CB-11F9E270F0AF}" type="pres">
      <dgm:prSet presAssocID="{7A5AB899-47EC-4A64-9D10-E1440892CA36}" presName="childText" presStyleLbl="revTx" presStyleIdx="0" presStyleCnt="3">
        <dgm:presLayoutVars>
          <dgm:bulletEnabled val="1"/>
        </dgm:presLayoutVars>
      </dgm:prSet>
      <dgm:spPr/>
    </dgm:pt>
    <dgm:pt modelId="{0D5FDD7F-CD26-4D0E-9A70-2B72D789774C}" type="pres">
      <dgm:prSet presAssocID="{1BBE60A1-4A85-411B-A530-37D509AE82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52ED28E-E286-431A-867B-9444719A09A6}" type="pres">
      <dgm:prSet presAssocID="{1BBE60A1-4A85-411B-A530-37D509AE820A}" presName="childText" presStyleLbl="revTx" presStyleIdx="1" presStyleCnt="3">
        <dgm:presLayoutVars>
          <dgm:bulletEnabled val="1"/>
        </dgm:presLayoutVars>
      </dgm:prSet>
      <dgm:spPr/>
    </dgm:pt>
    <dgm:pt modelId="{2BD46EA7-7EAF-4BEF-9A77-26CD12BD4561}" type="pres">
      <dgm:prSet presAssocID="{9A72834E-F361-4FA9-91ED-7DCE8DF4AED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D6E8C0-D6B0-42B0-A41C-7FE91156642F}" type="pres">
      <dgm:prSet presAssocID="{9A72834E-F361-4FA9-91ED-7DCE8DF4AED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C5CA715-87D1-4C89-8DF1-978C196B5FF2}" type="presOf" srcId="{9A72834E-F361-4FA9-91ED-7DCE8DF4AED7}" destId="{2BD46EA7-7EAF-4BEF-9A77-26CD12BD4561}" srcOrd="0" destOrd="0" presId="urn:microsoft.com/office/officeart/2005/8/layout/vList2"/>
    <dgm:cxn modelId="{8289FF2F-8D59-46B0-90E6-3231DF1D5289}" type="presOf" srcId="{BB02EEFB-8A90-481E-B6F5-6444B9F13203}" destId="{D9D6E8C0-D6B0-42B0-A41C-7FE91156642F}" srcOrd="0" destOrd="0" presId="urn:microsoft.com/office/officeart/2005/8/layout/vList2"/>
    <dgm:cxn modelId="{4FB5953B-81FD-4885-AA41-7F116D0EDA00}" srcId="{64501EE7-021C-4B78-87B5-3F3C053F20DE}" destId="{9A72834E-F361-4FA9-91ED-7DCE8DF4AED7}" srcOrd="2" destOrd="0" parTransId="{50C88DD9-5843-402B-9B74-A4871CB18A0B}" sibTransId="{2CE7D617-4031-4060-A91D-A47425653232}"/>
    <dgm:cxn modelId="{DA439072-A4CD-4C7F-B1DD-87106E1F5D49}" srcId="{64501EE7-021C-4B78-87B5-3F3C053F20DE}" destId="{7A5AB899-47EC-4A64-9D10-E1440892CA36}" srcOrd="0" destOrd="0" parTransId="{38F274E2-8673-49F1-A794-DDC99660A2A2}" sibTransId="{5769517B-0FAB-4D81-9D84-648BDB3115D7}"/>
    <dgm:cxn modelId="{B1A2A185-8691-44A1-B7D8-681842BA00CB}" type="presOf" srcId="{7A5AB899-47EC-4A64-9D10-E1440892CA36}" destId="{A521F81D-F759-4438-AD53-315DEEE5A62D}" srcOrd="0" destOrd="0" presId="urn:microsoft.com/office/officeart/2005/8/layout/vList2"/>
    <dgm:cxn modelId="{CB6FB7A7-62AB-4B00-99E6-10EDB7440CAF}" srcId="{7A5AB899-47EC-4A64-9D10-E1440892CA36}" destId="{0B0447D0-7C84-4E4D-BDD6-8596E9634937}" srcOrd="0" destOrd="0" parTransId="{C751848B-1055-498A-9633-E5CE59D0648D}" sibTransId="{DACBE124-DB2E-4083-8E41-223881FED7E7}"/>
    <dgm:cxn modelId="{6F7BB8AD-49C8-4BFE-B9D4-81368A01BDE1}" srcId="{64501EE7-021C-4B78-87B5-3F3C053F20DE}" destId="{1BBE60A1-4A85-411B-A530-37D509AE820A}" srcOrd="1" destOrd="0" parTransId="{83530F1A-DC8E-4B10-A473-BED559D38DEC}" sibTransId="{2CD1DEDB-93C3-4B3E-AB12-D69D70E76A00}"/>
    <dgm:cxn modelId="{F87C7FBC-136F-4AB5-8852-1CC2E9D88F4E}" type="presOf" srcId="{8219568D-02F1-4DA6-BE9F-F61E63DDF283}" destId="{852ED28E-E286-431A-867B-9444719A09A6}" srcOrd="0" destOrd="0" presId="urn:microsoft.com/office/officeart/2005/8/layout/vList2"/>
    <dgm:cxn modelId="{C88872C0-E18E-474C-86B9-473E5AA9B5AA}" type="presOf" srcId="{0B0447D0-7C84-4E4D-BDD6-8596E9634937}" destId="{D80B3BBB-2C5D-4657-A6CB-11F9E270F0AF}" srcOrd="0" destOrd="0" presId="urn:microsoft.com/office/officeart/2005/8/layout/vList2"/>
    <dgm:cxn modelId="{12B283CA-4795-4C64-B4DA-D506E2D1DAAD}" type="presOf" srcId="{64501EE7-021C-4B78-87B5-3F3C053F20DE}" destId="{EAFC55CB-9647-4D44-8C36-7ADBB74078F2}" srcOrd="0" destOrd="0" presId="urn:microsoft.com/office/officeart/2005/8/layout/vList2"/>
    <dgm:cxn modelId="{4DD75CCC-DFD7-4B15-8673-1541097E4539}" type="presOf" srcId="{1BBE60A1-4A85-411B-A530-37D509AE820A}" destId="{0D5FDD7F-CD26-4D0E-9A70-2B72D789774C}" srcOrd="0" destOrd="0" presId="urn:microsoft.com/office/officeart/2005/8/layout/vList2"/>
    <dgm:cxn modelId="{48EA0FCE-0668-4C31-9AEC-09CCD69F394E}" srcId="{1BBE60A1-4A85-411B-A530-37D509AE820A}" destId="{8219568D-02F1-4DA6-BE9F-F61E63DDF283}" srcOrd="0" destOrd="0" parTransId="{4A44A250-4E89-41A6-A08B-DA0C639E29B6}" sibTransId="{2A33C16E-6CB3-4951-83BE-C623CA294F5F}"/>
    <dgm:cxn modelId="{072FA6E7-EAF2-47C0-9C01-2A7486BF52EE}" srcId="{9A72834E-F361-4FA9-91ED-7DCE8DF4AED7}" destId="{BB02EEFB-8A90-481E-B6F5-6444B9F13203}" srcOrd="0" destOrd="0" parTransId="{84C65DE3-1A39-4DE2-933B-29672C318E3F}" sibTransId="{5A45E81A-B870-4B98-BC7A-E6081571D468}"/>
    <dgm:cxn modelId="{74603259-B8A7-42D6-905A-0C9AA5E76119}" type="presParOf" srcId="{EAFC55CB-9647-4D44-8C36-7ADBB74078F2}" destId="{A521F81D-F759-4438-AD53-315DEEE5A62D}" srcOrd="0" destOrd="0" presId="urn:microsoft.com/office/officeart/2005/8/layout/vList2"/>
    <dgm:cxn modelId="{4200CA77-6B01-43E0-AF1C-9A4903B2EBFB}" type="presParOf" srcId="{EAFC55CB-9647-4D44-8C36-7ADBB74078F2}" destId="{D80B3BBB-2C5D-4657-A6CB-11F9E270F0AF}" srcOrd="1" destOrd="0" presId="urn:microsoft.com/office/officeart/2005/8/layout/vList2"/>
    <dgm:cxn modelId="{3EDE6485-6A35-4969-BCB9-D66B64E33459}" type="presParOf" srcId="{EAFC55CB-9647-4D44-8C36-7ADBB74078F2}" destId="{0D5FDD7F-CD26-4D0E-9A70-2B72D789774C}" srcOrd="2" destOrd="0" presId="urn:microsoft.com/office/officeart/2005/8/layout/vList2"/>
    <dgm:cxn modelId="{C8DFF51F-3F11-43AA-BDC9-A6A9A97DC494}" type="presParOf" srcId="{EAFC55CB-9647-4D44-8C36-7ADBB74078F2}" destId="{852ED28E-E286-431A-867B-9444719A09A6}" srcOrd="3" destOrd="0" presId="urn:microsoft.com/office/officeart/2005/8/layout/vList2"/>
    <dgm:cxn modelId="{1A58F60D-6579-4CB0-8AD8-7B7A42C5708F}" type="presParOf" srcId="{EAFC55CB-9647-4D44-8C36-7ADBB74078F2}" destId="{2BD46EA7-7EAF-4BEF-9A77-26CD12BD4561}" srcOrd="4" destOrd="0" presId="urn:microsoft.com/office/officeart/2005/8/layout/vList2"/>
    <dgm:cxn modelId="{DD257E25-38E4-4022-90F3-27637C5F398B}" type="presParOf" srcId="{EAFC55CB-9647-4D44-8C36-7ADBB74078F2}" destId="{D9D6E8C0-D6B0-42B0-A41C-7FE91156642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FA7F32-6070-483A-BD75-A9DC5C95EE1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89BC8-8541-4E3C-9786-3DF38143D73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l-GR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Νέα Ελληνικά</a:t>
          </a:r>
          <a:endParaRPr lang="en-US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23973F8-EDAE-4380-93C0-04982202225F}" type="parTrans" cxnId="{EA9003F7-F19A-43D1-BBAA-D6E08B460860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380F1DD-5468-41FD-A9C7-CC413B89AD57}" type="sibTrans" cxnId="{EA9003F7-F19A-43D1-BBAA-D6E08B460860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173223F-7361-4EDD-91B2-87C9A538B61E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Μαθηματικά</a:t>
          </a:r>
        </a:p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Φυσική ή Αγγλικά ή Βιολογία </a:t>
          </a:r>
          <a:r>
            <a:rPr lang="el-GR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(ανάλογα με την Ειδικότητα)</a:t>
          </a:r>
        </a:p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- 2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Τεχνολογικά/ Εργαστηριακά Κλάδου/Ειδικότητας</a:t>
          </a:r>
          <a:endParaRPr lang="en-US" sz="29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F7545B4-98F9-4186-A4D7-73E4A8B3E15A}" type="parTrans" cxnId="{D65AB448-5CB4-465E-8C6F-887BBA082AEC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361DDD4-961C-4E2F-8203-667DE43B495A}" type="sibTrans" cxnId="{D65AB448-5CB4-465E-8C6F-887BBA082AEC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FFAC4D5-0DA5-41C8-9591-A18DED4C7A88}" type="pres">
      <dgm:prSet presAssocID="{6BFA7F32-6070-483A-BD75-A9DC5C95EE11}" presName="diagram" presStyleCnt="0">
        <dgm:presLayoutVars>
          <dgm:dir/>
          <dgm:resizeHandles val="exact"/>
        </dgm:presLayoutVars>
      </dgm:prSet>
      <dgm:spPr/>
    </dgm:pt>
    <dgm:pt modelId="{E634E45D-3F28-46B3-89A3-5D15DF5AC7EE}" type="pres">
      <dgm:prSet presAssocID="{3F489BC8-8541-4E3C-9786-3DF38143D731}" presName="node" presStyleLbl="node1" presStyleIdx="0" presStyleCnt="2" custScaleX="32831" custScaleY="97272" custLinFactNeighborX="-5022" custLinFactNeighborY="-555">
        <dgm:presLayoutVars>
          <dgm:bulletEnabled val="1"/>
        </dgm:presLayoutVars>
      </dgm:prSet>
      <dgm:spPr/>
    </dgm:pt>
    <dgm:pt modelId="{6B274C28-FB66-41ED-B8B1-A22E00DC1B9E}" type="pres">
      <dgm:prSet presAssocID="{3380F1DD-5468-41FD-A9C7-CC413B89AD57}" presName="sibTrans" presStyleCnt="0"/>
      <dgm:spPr/>
    </dgm:pt>
    <dgm:pt modelId="{F4EC4E40-16D9-4DD9-B330-E696F49498BB}" type="pres">
      <dgm:prSet presAssocID="{8173223F-7361-4EDD-91B2-87C9A538B61E}" presName="node" presStyleLbl="node1" presStyleIdx="1" presStyleCnt="2" custScaleX="94965" custLinFactNeighborX="9162" custLinFactNeighborY="-93">
        <dgm:presLayoutVars>
          <dgm:bulletEnabled val="1"/>
        </dgm:presLayoutVars>
      </dgm:prSet>
      <dgm:spPr/>
    </dgm:pt>
  </dgm:ptLst>
  <dgm:cxnLst>
    <dgm:cxn modelId="{BB626F2D-30D1-446B-ABDF-8ADBA2FE85AA}" type="presOf" srcId="{3F489BC8-8541-4E3C-9786-3DF38143D731}" destId="{E634E45D-3F28-46B3-89A3-5D15DF5AC7EE}" srcOrd="0" destOrd="0" presId="urn:microsoft.com/office/officeart/2005/8/layout/default#1"/>
    <dgm:cxn modelId="{D65AB448-5CB4-465E-8C6F-887BBA082AEC}" srcId="{6BFA7F32-6070-483A-BD75-A9DC5C95EE11}" destId="{8173223F-7361-4EDD-91B2-87C9A538B61E}" srcOrd="1" destOrd="0" parTransId="{7F7545B4-98F9-4186-A4D7-73E4A8B3E15A}" sibTransId="{5361DDD4-961C-4E2F-8203-667DE43B495A}"/>
    <dgm:cxn modelId="{96C1BC68-CFD5-43A3-B356-4DA9E08F8708}" type="presOf" srcId="{8173223F-7361-4EDD-91B2-87C9A538B61E}" destId="{F4EC4E40-16D9-4DD9-B330-E696F49498BB}" srcOrd="0" destOrd="0" presId="urn:microsoft.com/office/officeart/2005/8/layout/default#1"/>
    <dgm:cxn modelId="{C3C274D5-BBA2-4013-AB10-4EC47901E1FE}" type="presOf" srcId="{6BFA7F32-6070-483A-BD75-A9DC5C95EE11}" destId="{4FFAC4D5-0DA5-41C8-9591-A18DED4C7A88}" srcOrd="0" destOrd="0" presId="urn:microsoft.com/office/officeart/2005/8/layout/default#1"/>
    <dgm:cxn modelId="{EA9003F7-F19A-43D1-BBAA-D6E08B460860}" srcId="{6BFA7F32-6070-483A-BD75-A9DC5C95EE11}" destId="{3F489BC8-8541-4E3C-9786-3DF38143D731}" srcOrd="0" destOrd="0" parTransId="{D23973F8-EDAE-4380-93C0-04982202225F}" sibTransId="{3380F1DD-5468-41FD-A9C7-CC413B89AD57}"/>
    <dgm:cxn modelId="{1EEC6C01-2F33-41BA-8D40-D3DCB011243D}" type="presParOf" srcId="{4FFAC4D5-0DA5-41C8-9591-A18DED4C7A88}" destId="{E634E45D-3F28-46B3-89A3-5D15DF5AC7EE}" srcOrd="0" destOrd="0" presId="urn:microsoft.com/office/officeart/2005/8/layout/default#1"/>
    <dgm:cxn modelId="{9C201C44-31AC-43BE-B4F0-CF614687A1AD}" type="presParOf" srcId="{4FFAC4D5-0DA5-41C8-9591-A18DED4C7A88}" destId="{6B274C28-FB66-41ED-B8B1-A22E00DC1B9E}" srcOrd="1" destOrd="0" presId="urn:microsoft.com/office/officeart/2005/8/layout/default#1"/>
    <dgm:cxn modelId="{081AD067-510B-4CCA-856A-BB4D7E74201E}" type="presParOf" srcId="{4FFAC4D5-0DA5-41C8-9591-A18DED4C7A88}" destId="{F4EC4E40-16D9-4DD9-B330-E696F49498BB}" srcOrd="2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FA7F32-6070-483A-BD75-A9DC5C95EE1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489BC8-8541-4E3C-9786-3DF38143D731}">
      <dgm:prSet phldrT="[Text]"/>
      <dgm:spPr>
        <a:solidFill>
          <a:srgbClr val="008080"/>
        </a:solidFill>
      </dgm:spPr>
      <dgm:t>
        <a:bodyPr/>
        <a:lstStyle/>
        <a:p>
          <a:r>
            <a:rPr lang="el-GR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Νέα Ελληνικά</a:t>
          </a:r>
          <a:endParaRPr lang="en-US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D23973F8-EDAE-4380-93C0-04982202225F}" type="parTrans" cxnId="{EA9003F7-F19A-43D1-BBAA-D6E08B460860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380F1DD-5468-41FD-A9C7-CC413B89AD57}" type="sibTrans" cxnId="{EA9003F7-F19A-43D1-BBAA-D6E08B460860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173223F-7361-4EDD-91B2-87C9A538B61E}">
      <dgm:prSet phldrT="[Text]" custT="1"/>
      <dgm:spPr>
        <a:solidFill>
          <a:srgbClr val="008080"/>
        </a:solidFill>
      </dgm:spPr>
      <dgm:t>
        <a:bodyPr/>
        <a:lstStyle/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Μαθηματικά </a:t>
          </a:r>
        </a:p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Φυσική ή Αγγλικά ή Βιολογία </a:t>
          </a:r>
          <a:r>
            <a:rPr lang="el-GR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(ανάλογα με την Ειδικότητα)</a:t>
          </a:r>
        </a:p>
        <a:p>
          <a:r>
            <a:rPr lang="en-US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- 2 </a:t>
          </a:r>
          <a:r>
            <a:rPr lang="el-GR" sz="2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Τεχνολογικά/ Εργαστηριακά Κλάδου/Ειδικότητας</a:t>
          </a:r>
          <a:endParaRPr lang="en-US" sz="29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7F7545B4-98F9-4186-A4D7-73E4A8B3E15A}" type="parTrans" cxnId="{D65AB448-5CB4-465E-8C6F-887BBA082AEC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361DDD4-961C-4E2F-8203-667DE43B495A}" type="sibTrans" cxnId="{D65AB448-5CB4-465E-8C6F-887BBA082AEC}">
      <dgm:prSet/>
      <dgm:spPr/>
      <dgm:t>
        <a:bodyPr/>
        <a:lstStyle/>
        <a:p>
          <a:endParaRPr lang="en-US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FFAC4D5-0DA5-41C8-9591-A18DED4C7A88}" type="pres">
      <dgm:prSet presAssocID="{6BFA7F32-6070-483A-BD75-A9DC5C95EE11}" presName="diagram" presStyleCnt="0">
        <dgm:presLayoutVars>
          <dgm:dir/>
          <dgm:resizeHandles val="exact"/>
        </dgm:presLayoutVars>
      </dgm:prSet>
      <dgm:spPr/>
    </dgm:pt>
    <dgm:pt modelId="{E634E45D-3F28-46B3-89A3-5D15DF5AC7EE}" type="pres">
      <dgm:prSet presAssocID="{3F489BC8-8541-4E3C-9786-3DF38143D731}" presName="node" presStyleLbl="node1" presStyleIdx="0" presStyleCnt="2" custScaleX="32831" custScaleY="97272" custLinFactNeighborX="-5022" custLinFactNeighborY="-555">
        <dgm:presLayoutVars>
          <dgm:bulletEnabled val="1"/>
        </dgm:presLayoutVars>
      </dgm:prSet>
      <dgm:spPr/>
    </dgm:pt>
    <dgm:pt modelId="{6B274C28-FB66-41ED-B8B1-A22E00DC1B9E}" type="pres">
      <dgm:prSet presAssocID="{3380F1DD-5468-41FD-A9C7-CC413B89AD57}" presName="sibTrans" presStyleCnt="0"/>
      <dgm:spPr/>
    </dgm:pt>
    <dgm:pt modelId="{F4EC4E40-16D9-4DD9-B330-E696F49498BB}" type="pres">
      <dgm:prSet presAssocID="{8173223F-7361-4EDD-91B2-87C9A538B61E}" presName="node" presStyleLbl="node1" presStyleIdx="1" presStyleCnt="2" custScaleX="94965" custLinFactNeighborX="9162" custLinFactNeighborY="-93">
        <dgm:presLayoutVars>
          <dgm:bulletEnabled val="1"/>
        </dgm:presLayoutVars>
      </dgm:prSet>
      <dgm:spPr/>
    </dgm:pt>
  </dgm:ptLst>
  <dgm:cxnLst>
    <dgm:cxn modelId="{BB626F2D-30D1-446B-ABDF-8ADBA2FE85AA}" type="presOf" srcId="{3F489BC8-8541-4E3C-9786-3DF38143D731}" destId="{E634E45D-3F28-46B3-89A3-5D15DF5AC7EE}" srcOrd="0" destOrd="0" presId="urn:microsoft.com/office/officeart/2005/8/layout/default#1"/>
    <dgm:cxn modelId="{D65AB448-5CB4-465E-8C6F-887BBA082AEC}" srcId="{6BFA7F32-6070-483A-BD75-A9DC5C95EE11}" destId="{8173223F-7361-4EDD-91B2-87C9A538B61E}" srcOrd="1" destOrd="0" parTransId="{7F7545B4-98F9-4186-A4D7-73E4A8B3E15A}" sibTransId="{5361DDD4-961C-4E2F-8203-667DE43B495A}"/>
    <dgm:cxn modelId="{96C1BC68-CFD5-43A3-B356-4DA9E08F8708}" type="presOf" srcId="{8173223F-7361-4EDD-91B2-87C9A538B61E}" destId="{F4EC4E40-16D9-4DD9-B330-E696F49498BB}" srcOrd="0" destOrd="0" presId="urn:microsoft.com/office/officeart/2005/8/layout/default#1"/>
    <dgm:cxn modelId="{C3C274D5-BBA2-4013-AB10-4EC47901E1FE}" type="presOf" srcId="{6BFA7F32-6070-483A-BD75-A9DC5C95EE11}" destId="{4FFAC4D5-0DA5-41C8-9591-A18DED4C7A88}" srcOrd="0" destOrd="0" presId="urn:microsoft.com/office/officeart/2005/8/layout/default#1"/>
    <dgm:cxn modelId="{EA9003F7-F19A-43D1-BBAA-D6E08B460860}" srcId="{6BFA7F32-6070-483A-BD75-A9DC5C95EE11}" destId="{3F489BC8-8541-4E3C-9786-3DF38143D731}" srcOrd="0" destOrd="0" parTransId="{D23973F8-EDAE-4380-93C0-04982202225F}" sibTransId="{3380F1DD-5468-41FD-A9C7-CC413B89AD57}"/>
    <dgm:cxn modelId="{1EEC6C01-2F33-41BA-8D40-D3DCB011243D}" type="presParOf" srcId="{4FFAC4D5-0DA5-41C8-9591-A18DED4C7A88}" destId="{E634E45D-3F28-46B3-89A3-5D15DF5AC7EE}" srcOrd="0" destOrd="0" presId="urn:microsoft.com/office/officeart/2005/8/layout/default#1"/>
    <dgm:cxn modelId="{9C201C44-31AC-43BE-B4F0-CF614687A1AD}" type="presParOf" srcId="{4FFAC4D5-0DA5-41C8-9591-A18DED4C7A88}" destId="{6B274C28-FB66-41ED-B8B1-A22E00DC1B9E}" srcOrd="1" destOrd="0" presId="urn:microsoft.com/office/officeart/2005/8/layout/default#1"/>
    <dgm:cxn modelId="{081AD067-510B-4CCA-856A-BB4D7E74201E}" type="presParOf" srcId="{4FFAC4D5-0DA5-41C8-9591-A18DED4C7A88}" destId="{F4EC4E40-16D9-4DD9-B330-E696F49498BB}" srcOrd="2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137A2B-808A-4069-89D9-85DC6E95D451}">
      <dsp:nvSpPr>
        <dsp:cNvPr id="0" name=""/>
        <dsp:cNvSpPr/>
      </dsp:nvSpPr>
      <dsp:spPr>
        <a:xfrm>
          <a:off x="0" y="3059187"/>
          <a:ext cx="6096000" cy="100409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ΕΙΔΙΚΟΤΗΤΑ</a:t>
          </a:r>
          <a:endParaRPr lang="en-US" sz="28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059187"/>
        <a:ext cx="6096000" cy="1004093"/>
      </dsp:txXfrm>
    </dsp:sp>
    <dsp:sp modelId="{D5754E9F-D684-43DA-90C4-8624270D891C}">
      <dsp:nvSpPr>
        <dsp:cNvPr id="0" name=""/>
        <dsp:cNvSpPr/>
      </dsp:nvSpPr>
      <dsp:spPr>
        <a:xfrm rot="10800000">
          <a:off x="0" y="1529953"/>
          <a:ext cx="6096000" cy="1544296"/>
        </a:xfrm>
        <a:prstGeom prst="upArrowCallout">
          <a:avLst/>
        </a:prstGeom>
        <a:solidFill>
          <a:schemeClr val="accent5">
            <a:hueOff val="-2510283"/>
            <a:satOff val="20547"/>
            <a:lumOff val="-333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ΚΛΑΔΟΣ</a:t>
          </a:r>
          <a:endParaRPr lang="en-US" sz="28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0" y="1529953"/>
        <a:ext cx="6096000" cy="1003437"/>
      </dsp:txXfrm>
    </dsp:sp>
    <dsp:sp modelId="{B5A8855A-29D6-4ABE-A2A1-A3FEB5842F81}">
      <dsp:nvSpPr>
        <dsp:cNvPr id="0" name=""/>
        <dsp:cNvSpPr/>
      </dsp:nvSpPr>
      <dsp:spPr>
        <a:xfrm rot="10800000">
          <a:off x="0" y="718"/>
          <a:ext cx="6096000" cy="1544296"/>
        </a:xfrm>
        <a:prstGeom prst="upArrowCallout">
          <a:avLst/>
        </a:prstGeom>
        <a:solidFill>
          <a:schemeClr val="accent5">
            <a:hueOff val="-5020566"/>
            <a:satOff val="41093"/>
            <a:lumOff val="-666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ΚΑΤΕΥΘΥΝΣΗ</a:t>
          </a:r>
          <a:endParaRPr lang="en-US" sz="2800" b="1" kern="1200" dirty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10800000">
        <a:off x="0" y="718"/>
        <a:ext cx="6096000" cy="542047"/>
      </dsp:txXfrm>
    </dsp:sp>
    <dsp:sp modelId="{99D972B6-90B9-49FC-A9A9-BF6F344679BC}">
      <dsp:nvSpPr>
        <dsp:cNvPr id="0" name=""/>
        <dsp:cNvSpPr/>
      </dsp:nvSpPr>
      <dsp:spPr>
        <a:xfrm>
          <a:off x="0" y="542766"/>
          <a:ext cx="3047999" cy="4617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ΘΕΩΡΗΤΙΚΗ</a:t>
          </a:r>
          <a:r>
            <a:rPr lang="el-GR" sz="27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700" b="1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542766"/>
        <a:ext cx="3047999" cy="461744"/>
      </dsp:txXfrm>
    </dsp:sp>
    <dsp:sp modelId="{99FD2697-1638-4E9B-BD93-F77261DE06F7}">
      <dsp:nvSpPr>
        <dsp:cNvPr id="0" name=""/>
        <dsp:cNvSpPr/>
      </dsp:nvSpPr>
      <dsp:spPr>
        <a:xfrm>
          <a:off x="3048000" y="542766"/>
          <a:ext cx="3047999" cy="461744"/>
        </a:xfrm>
        <a:prstGeom prst="rect">
          <a:avLst/>
        </a:prstGeom>
        <a:solidFill>
          <a:schemeClr val="accent5">
            <a:tint val="40000"/>
            <a:alpha val="90000"/>
            <a:hueOff val="-5517137"/>
            <a:satOff val="32962"/>
            <a:lumOff val="-164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ΠΡΑΚΤΙΚΗ</a:t>
          </a:r>
          <a:endParaRPr lang="en-US" sz="2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048000" y="542766"/>
        <a:ext cx="3047999" cy="4617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0ABC7-991B-404F-84FE-63757658A1B7}">
      <dsp:nvSpPr>
        <dsp:cNvPr id="0" name=""/>
        <dsp:cNvSpPr/>
      </dsp:nvSpPr>
      <dsp:spPr>
        <a:xfrm>
          <a:off x="6940" y="0"/>
          <a:ext cx="6089059" cy="7831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rgbClr r="0" g="0" b="0">
              <a:shade val="75000"/>
              <a:satMod val="125000"/>
              <a:lumMod val="75000"/>
            </a:sc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300" b="1" kern="1200" dirty="0">
              <a:effectLst/>
              <a:latin typeface="+mn-lt"/>
            </a:rPr>
            <a:t>ΕΙΔΙΚΟΤΗΤΕΣ ΘΕΩΡΗΤΙΚΗΣ ΚΑΤΕΥΘΥΝΣΗΣ</a:t>
          </a:r>
          <a:endParaRPr lang="en-US" sz="2300" b="1" kern="1200" dirty="0"/>
        </a:p>
      </dsp:txBody>
      <dsp:txXfrm>
        <a:off x="6940" y="0"/>
        <a:ext cx="6089059" cy="783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21F81D-F759-4438-AD53-315DEEE5A62D}">
      <dsp:nvSpPr>
        <dsp:cNvPr id="0" name=""/>
        <dsp:cNvSpPr/>
      </dsp:nvSpPr>
      <dsp:spPr>
        <a:xfrm>
          <a:off x="0" y="39054"/>
          <a:ext cx="7742090" cy="102667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/>
            <a:t>ΜΕΣΗΣ ΚΑΙ ΓΕΝΙΚΗΣ ΕΚΠΑΙΔΕΥΣΗΣ</a:t>
          </a:r>
          <a:endParaRPr lang="en-US" sz="2700" kern="1200" dirty="0"/>
        </a:p>
      </dsp:txBody>
      <dsp:txXfrm>
        <a:off x="50118" y="89172"/>
        <a:ext cx="7641854" cy="926439"/>
      </dsp:txXfrm>
    </dsp:sp>
    <dsp:sp modelId="{D80B3BBB-2C5D-4657-A6CB-11F9E270F0AF}">
      <dsp:nvSpPr>
        <dsp:cNvPr id="0" name=""/>
        <dsp:cNvSpPr/>
      </dsp:nvSpPr>
      <dsp:spPr>
        <a:xfrm>
          <a:off x="0" y="1065729"/>
          <a:ext cx="774209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811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100" b="1" kern="1200" dirty="0"/>
            <a:t>19 -23 ΠΕΡΙΟΔΟΥΣ ΤΗ ΒΔΟΜΑΔΑ</a:t>
          </a:r>
          <a:endParaRPr lang="en-US" sz="2100" kern="1200" dirty="0"/>
        </a:p>
      </dsp:txBody>
      <dsp:txXfrm>
        <a:off x="0" y="1065729"/>
        <a:ext cx="7742090" cy="447120"/>
      </dsp:txXfrm>
    </dsp:sp>
    <dsp:sp modelId="{0D5FDD7F-CD26-4D0E-9A70-2B72D789774C}">
      <dsp:nvSpPr>
        <dsp:cNvPr id="0" name=""/>
        <dsp:cNvSpPr/>
      </dsp:nvSpPr>
      <dsp:spPr>
        <a:xfrm>
          <a:off x="0" y="1512849"/>
          <a:ext cx="7742090" cy="1026675"/>
        </a:xfrm>
        <a:prstGeom prst="roundRect">
          <a:avLst/>
        </a:prstGeom>
        <a:solidFill>
          <a:schemeClr val="accent3">
            <a:hueOff val="-4745762"/>
            <a:satOff val="-3118"/>
            <a:lumOff val="-607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/>
            <a:t>ΤΕΧΝΟΛΟΓΙΚΑ- ΕΡΓΑΣΤΗΡΙΑΚΑ ΚΛΑΔΟΥ ΚΑΙ ΕΙΔΙΚΟΤΗΤΑΣ</a:t>
          </a:r>
          <a:endParaRPr lang="en-US" sz="2700" kern="1200" dirty="0"/>
        </a:p>
      </dsp:txBody>
      <dsp:txXfrm>
        <a:off x="50118" y="1562967"/>
        <a:ext cx="7641854" cy="926439"/>
      </dsp:txXfrm>
    </dsp:sp>
    <dsp:sp modelId="{852ED28E-E286-431A-867B-9444719A09A6}">
      <dsp:nvSpPr>
        <dsp:cNvPr id="0" name=""/>
        <dsp:cNvSpPr/>
      </dsp:nvSpPr>
      <dsp:spPr>
        <a:xfrm>
          <a:off x="0" y="2539524"/>
          <a:ext cx="774209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811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100" b="1" kern="1200" dirty="0"/>
            <a:t>12-18 ΠΕΡΙΟΔΟΥΣ ΤΗ ΒΔΟΜΑΔΑ</a:t>
          </a:r>
          <a:endParaRPr lang="en-US" sz="2100" kern="1200" dirty="0"/>
        </a:p>
      </dsp:txBody>
      <dsp:txXfrm>
        <a:off x="0" y="2539524"/>
        <a:ext cx="7742090" cy="447120"/>
      </dsp:txXfrm>
    </dsp:sp>
    <dsp:sp modelId="{2BD46EA7-7EAF-4BEF-9A77-26CD12BD4561}">
      <dsp:nvSpPr>
        <dsp:cNvPr id="0" name=""/>
        <dsp:cNvSpPr/>
      </dsp:nvSpPr>
      <dsp:spPr>
        <a:xfrm>
          <a:off x="0" y="2986644"/>
          <a:ext cx="7742090" cy="1026675"/>
        </a:xfrm>
        <a:prstGeom prst="roundRect">
          <a:avLst/>
        </a:prstGeom>
        <a:solidFill>
          <a:schemeClr val="accent3">
            <a:hueOff val="-9491525"/>
            <a:satOff val="-6236"/>
            <a:lumOff val="-1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700" b="1" kern="1200" dirty="0"/>
            <a:t>ΜΑΘΗΜΑΤΑ ΕΠΙΛΟΓΗΣ</a:t>
          </a:r>
          <a:endParaRPr lang="en-US" sz="2700" kern="1200" dirty="0"/>
        </a:p>
      </dsp:txBody>
      <dsp:txXfrm>
        <a:off x="50118" y="3036762"/>
        <a:ext cx="7641854" cy="926439"/>
      </dsp:txXfrm>
    </dsp:sp>
    <dsp:sp modelId="{D9D6E8C0-D6B0-42B0-A41C-7FE91156642F}">
      <dsp:nvSpPr>
        <dsp:cNvPr id="0" name=""/>
        <dsp:cNvSpPr/>
      </dsp:nvSpPr>
      <dsp:spPr>
        <a:xfrm>
          <a:off x="0" y="4013319"/>
          <a:ext cx="7742090" cy="922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811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100" b="1" kern="1200"/>
            <a:t>4-7 </a:t>
          </a:r>
          <a:r>
            <a:rPr lang="el-GR" sz="2100" b="1" kern="1200" dirty="0"/>
            <a:t>ΠΕΡΙΟΔΟΥΣ ΤΗΝ ΕΒΔΟΜΑΔΑ </a:t>
          </a:r>
          <a:br>
            <a:rPr lang="el-GR" sz="2100" b="1" kern="1200" dirty="0"/>
          </a:br>
          <a:br>
            <a:rPr lang="el-GR" sz="2100" b="1" kern="1200" dirty="0"/>
          </a:br>
          <a:endParaRPr lang="en-US" sz="2100" kern="1200" dirty="0"/>
        </a:p>
      </dsp:txBody>
      <dsp:txXfrm>
        <a:off x="0" y="4013319"/>
        <a:ext cx="7742090" cy="9221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4E45D-3F28-46B3-89A3-5D15DF5AC7EE}">
      <dsp:nvSpPr>
        <dsp:cNvPr id="0" name=""/>
        <dsp:cNvSpPr/>
      </dsp:nvSpPr>
      <dsp:spPr>
        <a:xfrm>
          <a:off x="0" y="26892"/>
          <a:ext cx="1785188" cy="3173504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Νέα Ελληνικά</a:t>
          </a:r>
          <a:endParaRPr lang="en-US" sz="30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0" y="26892"/>
        <a:ext cx="1785188" cy="3173504"/>
      </dsp:txXfrm>
    </dsp:sp>
    <dsp:sp modelId="{F4EC4E40-16D9-4DD9-B330-E696F49498BB}">
      <dsp:nvSpPr>
        <dsp:cNvPr id="0" name=""/>
        <dsp:cNvSpPr/>
      </dsp:nvSpPr>
      <dsp:spPr>
        <a:xfrm>
          <a:off x="2722968" y="0"/>
          <a:ext cx="5163731" cy="3262505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Μαθηματικά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Φυσική ή Αγγλικά ή Βιολογία </a:t>
          </a:r>
          <a:r>
            <a:rPr lang="el-GR" sz="20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(ανάλογα με την Ειδικότητα)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- 2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Τεχνολογικά/ Εργαστηριακά Κλάδου/Ειδικότητας</a:t>
          </a:r>
          <a:endParaRPr lang="en-US" sz="29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722968" y="0"/>
        <a:ext cx="5163731" cy="3262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34E45D-3F28-46B3-89A3-5D15DF5AC7EE}">
      <dsp:nvSpPr>
        <dsp:cNvPr id="0" name=""/>
        <dsp:cNvSpPr/>
      </dsp:nvSpPr>
      <dsp:spPr>
        <a:xfrm>
          <a:off x="0" y="26892"/>
          <a:ext cx="1785188" cy="3173504"/>
        </a:xfrm>
        <a:prstGeom prst="rect">
          <a:avLst/>
        </a:prstGeom>
        <a:solidFill>
          <a:srgbClr val="00808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30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Νέα Ελληνικά</a:t>
          </a:r>
          <a:endParaRPr lang="en-US" sz="30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0" y="26892"/>
        <a:ext cx="1785188" cy="3173504"/>
      </dsp:txXfrm>
    </dsp:sp>
    <dsp:sp modelId="{F4EC4E40-16D9-4DD9-B330-E696F49498BB}">
      <dsp:nvSpPr>
        <dsp:cNvPr id="0" name=""/>
        <dsp:cNvSpPr/>
      </dsp:nvSpPr>
      <dsp:spPr>
        <a:xfrm>
          <a:off x="2722968" y="0"/>
          <a:ext cx="5163731" cy="3262505"/>
        </a:xfrm>
        <a:prstGeom prst="rect">
          <a:avLst/>
        </a:prstGeom>
        <a:solidFill>
          <a:srgbClr val="00808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Μαθηματικά 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Φυσική ή Αγγλικά ή Βιολογία </a:t>
          </a:r>
          <a:r>
            <a:rPr lang="el-GR" sz="20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(ανάλογα με την Ειδικότητα)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- 2 </a:t>
          </a:r>
          <a:r>
            <a:rPr lang="el-GR" sz="2900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Τεχνολογικά/ Εργαστηριακά Κλάδου/Ειδικότητας</a:t>
          </a:r>
          <a:endParaRPr lang="en-US" sz="2900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722968" y="0"/>
        <a:ext cx="5163731" cy="32625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4350" cy="34448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51500" y="0"/>
            <a:ext cx="4325938" cy="34448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D298D8-4753-4B56-94FE-A84BD1B0A801}" type="datetimeFigureOut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4324350" cy="344487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51500" y="6513513"/>
            <a:ext cx="4325938" cy="344487"/>
          </a:xfrm>
          <a:prstGeom prst="rect">
            <a:avLst/>
          </a:prstGeom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2887D9F-4455-4E9D-B7EC-D33CF8DD06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4350" cy="34448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51500" y="0"/>
            <a:ext cx="4325938" cy="344488"/>
          </a:xfrm>
          <a:prstGeom prst="rect">
            <a:avLst/>
          </a:prstGeom>
        </p:spPr>
        <p:txBody>
          <a:bodyPr vert="horz" lIns="92044" tIns="46022" rIns="92044" bIns="4602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F42267-9BFB-4061-87DD-1AA36298BE05}" type="datetimeFigureOut">
              <a:rPr lang="en-GB"/>
              <a:pPr>
                <a:defRPr/>
              </a:pPr>
              <a:t>12/01/2026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6463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2" rIns="92044" bIns="46022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6950" y="3300413"/>
            <a:ext cx="7985125" cy="2700337"/>
          </a:xfrm>
          <a:prstGeom prst="rect">
            <a:avLst/>
          </a:prstGeom>
        </p:spPr>
        <p:txBody>
          <a:bodyPr vert="horz" lIns="92044" tIns="46022" rIns="92044" bIns="4602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24350" cy="344487"/>
          </a:xfrm>
          <a:prstGeom prst="rect">
            <a:avLst/>
          </a:prstGeom>
        </p:spPr>
        <p:txBody>
          <a:bodyPr vert="horz" lIns="92044" tIns="46022" rIns="92044" bIns="4602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51500" y="6513513"/>
            <a:ext cx="4325938" cy="344487"/>
          </a:xfrm>
          <a:prstGeom prst="rect">
            <a:avLst/>
          </a:prstGeom>
        </p:spPr>
        <p:txBody>
          <a:bodyPr vert="horz" wrap="square" lIns="92044" tIns="46022" rIns="92044" bIns="4602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CAF938-CD0F-4111-84D7-65AF25A147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n-US">
                <a:solidFill>
                  <a:srgbClr val="00B050"/>
                </a:solidFill>
              </a:rPr>
              <a:t>Υπάρχει δυνατότητα να δημιουργηθούν και άλλοι κλάδοι και ειδικότητες όπως Ηλεκτρολογία – (Πρακτική Κατεύθυνση) </a:t>
            </a:r>
            <a:r>
              <a:rPr lang="el-GR" altLang="en-US" b="1" u="sng">
                <a:solidFill>
                  <a:srgbClr val="00B050"/>
                </a:solidFill>
              </a:rPr>
              <a:t>Τεχνικός Ηλεκτρονικών Υπολογιστών</a:t>
            </a:r>
            <a:r>
              <a:rPr lang="el-GR" altLang="en-US">
                <a:solidFill>
                  <a:srgbClr val="00B050"/>
                </a:solidFill>
              </a:rPr>
              <a:t>, Θεωρητική Κατεύθυνση – </a:t>
            </a:r>
            <a:r>
              <a:rPr lang="el-GR" altLang="en-US" b="1" u="sng">
                <a:solidFill>
                  <a:srgbClr val="00B050"/>
                </a:solidFill>
              </a:rPr>
              <a:t>Γεωπονία,</a:t>
            </a:r>
            <a:r>
              <a:rPr lang="el-GR" altLang="en-US" b="1">
                <a:solidFill>
                  <a:srgbClr val="00B050"/>
                </a:solidFill>
              </a:rPr>
              <a:t>  </a:t>
            </a:r>
            <a:r>
              <a:rPr lang="el-GR" altLang="en-US" b="1" u="sng">
                <a:solidFill>
                  <a:srgbClr val="00B050"/>
                </a:solidFill>
              </a:rPr>
              <a:t>Αρχιτεκτοκνική</a:t>
            </a:r>
            <a:r>
              <a:rPr lang="el-GR" altLang="en-US">
                <a:solidFill>
                  <a:srgbClr val="00B050"/>
                </a:solidFill>
              </a:rPr>
              <a:t> και </a:t>
            </a:r>
            <a:r>
              <a:rPr lang="el-GR" altLang="en-US" b="1" u="sng">
                <a:solidFill>
                  <a:srgbClr val="00B050"/>
                </a:solidFill>
              </a:rPr>
              <a:t>Βιομηχανικός Σχεδιασμός</a:t>
            </a:r>
            <a:endParaRPr lang="en-GB" altLang="en-US" b="1" u="sng">
              <a:solidFill>
                <a:srgbClr val="00B050"/>
              </a:solidFill>
            </a:endParaRPr>
          </a:p>
        </p:txBody>
      </p:sp>
      <p:sp>
        <p:nvSpPr>
          <p:cNvPr id="922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9639B6E-07DF-40AF-B16F-B40979672C89}" type="slidenum">
              <a:rPr lang="en-GB" altLang="en-US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CAF938-CD0F-4111-84D7-65AF25A14767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552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DE6990C-E164-480B-A647-C8BAA5FA330A}" type="slidenum">
              <a:rPr lang="en-GB" altLang="en-US">
                <a:latin typeface="Calibri" panose="020F0502020204030204" pitchFamily="34" charset="0"/>
              </a:rPr>
              <a:pPr/>
              <a:t>11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16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CAF938-CD0F-4111-84D7-65AF25A14767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39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n-US"/>
              <a:t>ΓΕΝΙΚΗ ΜΗΧΑΝΟΛΟΓΙΑ - Τόρνους, φλάνζες, φρέζα, κανάλια (μηχανουργική τεχνολογία-υλικά)</a:t>
            </a:r>
            <a:endParaRPr lang="en-US" altLang="en-US"/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47CED88-0FE8-44BE-A6FF-546336649EBF}" type="slidenum">
              <a:rPr lang="en-GB" altLang="en-US">
                <a:latin typeface="Calibri" panose="020F0502020204030204" pitchFamily="34" charset="0"/>
              </a:rPr>
              <a:pPr/>
              <a:t>19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n-US"/>
              <a:t>Βάζουν και δεύτερη επιλογή οι μαθητές (κλάδος χωρίς μοριοδότηση). Αν δεν ικανοποιηθεί η πρώτη τους επιλογή μπορούν να μπουν στην δεύτερη επιλογή</a:t>
            </a:r>
            <a:endParaRPr lang="en-GB" altLang="en-US"/>
          </a:p>
        </p:txBody>
      </p:sp>
      <p:sp>
        <p:nvSpPr>
          <p:cNvPr id="4198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5FDE3F6-90DA-4BFB-964F-4B44F1F81929}" type="slidenum">
              <a:rPr lang="en-GB" altLang="en-US">
                <a:latin typeface="Calibri" panose="020F0502020204030204" pitchFamily="34" charset="0"/>
              </a:rPr>
              <a:pPr/>
              <a:t>35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30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l-GR" altLang="en-US"/>
              <a:t>Δήλωση μέχρι τις 22 Φεβρουαρίου στον ΣΕΑ. Ξεναγήσεις σε μικρές ομάδες ανάλογα με τα νέα μέτρα που θα ανακοινωθούν</a:t>
            </a:r>
            <a:endParaRPr lang="en-GB" altLang="en-US"/>
          </a:p>
        </p:txBody>
      </p:sp>
      <p:sp>
        <p:nvSpPr>
          <p:cNvPr id="440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AEE4F1B-AA06-4196-82FF-1426C294ABF2}" type="slidenum">
              <a:rPr lang="en-GB" altLang="en-US">
                <a:latin typeface="Calibri" panose="020F0502020204030204" pitchFamily="34" charset="0"/>
              </a:rPr>
              <a:pPr/>
              <a:t>36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07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D27AE-6DFA-47E8-8C3F-B6193E0FB78E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6083EB-EBE6-415D-94EE-B355481B1A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45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972EB-3FC4-4897-B624-56778E9BED67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D4175-422F-42FC-9CB4-C91B10E64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27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116C8-A496-4417-ABAF-86D7249E9B47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3E7AA-740F-4F79-A2BC-A8B8AC08D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508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AE25560-6D3D-4266-9842-21E9CE41574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1/12/2026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Υπηρεσία Συμβουλευτικής και Επαγγελματικής Αγωγής, Οκτώβριος 2025</a:t>
            </a: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B39334E-FFB1-4B9C-8F26-C2FD92AF871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287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2F04E-5371-4C04-B312-5201484B6750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FD8D8-136F-46BE-B587-1C72ABBF34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20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992D0-5D00-4471-BD01-C09E09EA9CBC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81644ED-6698-4744-BF2E-F4FEC2C286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011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8C99F-DFD6-4B63-953C-0B26EEC42BF1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2C61-92CF-4389-99A1-CD52F58517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60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C3C21-8039-4677-97E8-D8DAE34146B4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A216-A893-40A7-AC61-034E8F99D3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356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AAE67-F419-4D26-83F4-3F8EF9CBC896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33B7D-B518-4BE5-AF2D-EE999B87E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8DD27-7602-4DE3-9278-BEE5E558B933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24A28-6F5F-417F-8E71-69A1F7F93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474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B8388-AE6A-4489-BDE2-9754E2D89EE6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F9DFF-9B4D-4BF2-A310-F0D391140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03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ED1CF-368A-41EE-8897-16EAD77507EE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B4008DB-0BDA-47F3-B07F-AF6F56218A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15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0F37258-D6BD-4E83-8E5A-2B4DFD967831}" type="datetime1">
              <a:rPr lang="en-US"/>
              <a:pPr>
                <a:defRPr/>
              </a:pPr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 smtClean="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33325D1F-4D19-4785-B021-69EB1926E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39" r:id="rId2"/>
    <p:sldLayoutId id="2147484048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9" r:id="rId9"/>
    <p:sldLayoutId id="2147484045" r:id="rId10"/>
    <p:sldLayoutId id="2147484046" r:id="rId11"/>
    <p:sldLayoutId id="2147484050" r:id="rId12"/>
  </p:sldLayoutIdLst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A96D2B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A96D2B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A96D2B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A96D2B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A96D2B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A96D2B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A96D2B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A96D2B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A96D2B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A96D2B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3.emf"/><Relationship Id="rId10" Type="http://schemas.openxmlformats.org/officeDocument/2006/relationships/image" Target="../media/image10.jpg"/><Relationship Id="rId4" Type="http://schemas.openxmlformats.org/officeDocument/2006/relationships/image" Target="../media/image5.jpg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8.emf"/><Relationship Id="rId10" Type="http://schemas.openxmlformats.org/officeDocument/2006/relationships/image" Target="../media/image38.jpeg"/><Relationship Id="rId4" Type="http://schemas.openxmlformats.org/officeDocument/2006/relationships/image" Target="../media/image3.emf"/><Relationship Id="rId9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003365A-10A0-4532-88C4-15ECB4A3FA11}" type="slidenum">
              <a:rPr lang="en-US" altLang="en-US">
                <a:solidFill>
                  <a:srgbClr val="7F7F7F"/>
                </a:solidFill>
              </a:rPr>
              <a:pPr/>
              <a:t>1</a:t>
            </a:fld>
            <a:endParaRPr lang="en-US" altLang="en-US">
              <a:solidFill>
                <a:srgbClr val="7F7F7F"/>
              </a:solidFill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914900"/>
            <a:ext cx="22415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</p:nvPr>
        </p:nvGraphicFramePr>
        <p:xfrm>
          <a:off x="646544" y="596105"/>
          <a:ext cx="8229600" cy="1502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36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63538"/>
            <a:ext cx="8659812" cy="64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A140C95-41EC-4C76-B71F-D99E89C9E307}" type="slidenum">
              <a:rPr lang="en-US" altLang="en-US">
                <a:solidFill>
                  <a:srgbClr val="7F7F7F"/>
                </a:solidFill>
              </a:rPr>
              <a:pPr/>
              <a:t>10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09550" y="969963"/>
            <a:ext cx="8801100" cy="1230312"/>
          </a:xfrm>
          <a:prstGeom prst="roundRect">
            <a:avLst/>
          </a:prstGeom>
          <a:solidFill>
            <a:srgbClr val="285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027113"/>
            <a:ext cx="7848600" cy="1373187"/>
          </a:xfrm>
        </p:spPr>
        <p:txBody>
          <a:bodyPr rtlCol="0">
            <a:normAutofit fontScale="92500"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l-GR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ΕΙΣΑΓΩΓΗ ΜΑΘΗΤΩΝ ΣΤΟ Α΄ ΕΤΟΣ</a:t>
            </a:r>
          </a:p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el-GR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ΜΕΣΗΣ ΤΕΧΝΙΚΗΣ ΚΑΙ ΕΠΑΓΓΕΛΜΑΤΙΚΗΣ ΕΚΠΑΙΔΕΥΣΗΣ</a:t>
            </a:r>
          </a:p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endParaRPr lang="el-G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393" name="Slide Number Placeholder 7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CA65C98-92E5-40FA-BF81-6CE70DCD497D}" type="slidenum">
              <a:rPr lang="en-US" altLang="en-US">
                <a:solidFill>
                  <a:srgbClr val="7F7F7F"/>
                </a:solidFill>
              </a:rPr>
              <a:pPr/>
              <a:t>11</a:t>
            </a:fld>
            <a:endParaRPr lang="en-US" altLang="en-US">
              <a:solidFill>
                <a:srgbClr val="7F7F7F"/>
              </a:solidFill>
            </a:endParaRPr>
          </a:p>
        </p:txBody>
      </p:sp>
      <p:graphicFrame>
        <p:nvGraphicFramePr>
          <p:cNvPr id="12" name="Diagram 11"/>
          <p:cNvGraphicFramePr/>
          <p:nvPr/>
        </p:nvGraphicFramePr>
        <p:xfrm>
          <a:off x="1524000" y="22542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69860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C939B6-0ADB-DAEB-31FC-ECF74EA0B51D}"/>
              </a:ext>
            </a:extLst>
          </p:cNvPr>
          <p:cNvSpPr/>
          <p:nvPr/>
        </p:nvSpPr>
        <p:spPr>
          <a:xfrm>
            <a:off x="605571" y="1483702"/>
            <a:ext cx="8157064" cy="44017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Y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21CEF-E889-A432-EE4A-53E2481CE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752" y="1483702"/>
            <a:ext cx="8044961" cy="4692654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Μηχανολογίας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ΘΜΓ	Γενική Μηχανολογία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ΘΜΕ	Μηχανολογικές Εγκαταστάσεις Κτηρίων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ΘΜΟ	Μηχανοκίνητα Οχήματα – Ηλεκτρολογία Οχημάτων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ΘΜΦ	Παραγωγή και Διανομή Ενέργειας/ Φυσικού Αερίου	 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Ηλεκτρολογίας και Ηλεκτρονικών Εφαρμογών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ΘΗΜ	Ηλεκτρολόγοι Μηχανικοί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ΘΗΥ	Ηλεκτρονικοί Υπολογιστές, Δίκτυα και Επικοινωνίες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ΘΗΨ	Ψηφιακή Τεχνολογία και Προγραμματισμός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ΘΗΑ	Ανανεώσιμες Πηγές Ενέργειας	 	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Αρχιτεκτονικής και Πολιτικής Μηχανικής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ΘΔΜ	Αρχιτεκτονική και Πολιτική Μηχανική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Εφαρμοσμένων Τεχνών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ΘΕΞ	Σχεδιασμός Επίπλων και Ξύλινων Κατασκευών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ΘΕΓ	Γραφικές Τέχνες και Πολυμέσα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ΘΕΔ	Σχεδιασμός και Διακόσμηση Εσωτερικού Χώρου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ΘΕΕ	Σχεδιασμός Ενδυμάτων	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Γεωπονίας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ΘΓΠ	Φυτική Παραγωγή </a:t>
            </a:r>
          </a:p>
          <a:p>
            <a:pPr marL="0" indent="0">
              <a:buNone/>
            </a:pP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 	  	 </a:t>
            </a:r>
          </a:p>
          <a:p>
            <a:pPr marL="0" indent="0">
              <a:buNone/>
            </a:pPr>
            <a:endParaRPr lang="el-GR" sz="863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Υπηρεσιών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ΘΥΤ	Τουριστικά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ΘΥΛ	Λογιστικά		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Λειτουργίας και Διαχείρισης Μονάδων Φιλοξενίας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ΘΞΜ	Διαχείριση Μονάδων Φιλοξενίας		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Βιομηχανικού Σχεδιασμού και Ανάπτυξης Προϊόντων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ΘΒΣ	Βιομηχανικός Σχεδιασμός και Ανάπτυξη Προϊόντων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ΘΒΤ	Τρισδιάστατη Σχεδίαση και Παραγωγή Μέσω Η/Υ (CAD/CAM)		 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Ναυτιλιακών Επαγγελμάτων	 	 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ΘΝΝ	Ναυτικοί 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ΘΝΜ	Μηχανικοί Πλοίων	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Αισθητικής - Κομμωτικής	 	 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ΘΑΑ	Αισθητική 		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Αμπελουργίας - Οινοποιίας	 	 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ΘΟΑ	Αμπελουργία - Οινοποιία			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4658659" cy="365125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Υπηρεσία Συμβουλευτικής και Επαγγελματικής Αγωγής, Οκτώβριος 2025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524000" y="667867"/>
          <a:ext cx="6096000" cy="78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718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C7CF34-BB66-BE18-5761-44AF80DBD693}"/>
              </a:ext>
            </a:extLst>
          </p:cNvPr>
          <p:cNvSpPr/>
          <p:nvPr/>
        </p:nvSpPr>
        <p:spPr>
          <a:xfrm>
            <a:off x="628649" y="1589210"/>
            <a:ext cx="8166215" cy="45538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Y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99DDB-A1CB-EE6A-6F6B-6DA9DA5A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4717"/>
            <a:ext cx="8224405" cy="4448388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Μηχανολογίας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ΜΠ	Τεχνικός Μηχανικής Παραγωγής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ΜΕ	Τεχνικός Μηχανολογικών Εγκαταστάσεων Κτηρίων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(Υδραυλικές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Εγκαταστάσεις)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ΜΣ	Τεχνικός </a:t>
            </a:r>
            <a:r>
              <a:rPr lang="el-GR" sz="863" dirty="0" err="1">
                <a:latin typeface="Calibri" panose="020F0502020204030204" pitchFamily="34" charset="0"/>
                <a:cs typeface="Calibri" panose="020F0502020204030204" pitchFamily="34" charset="0"/>
              </a:rPr>
              <a:t>Ελασματουργίας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 – Συγκολλήσεων, Μεταλλικών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Κατασκευών και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Σωληνώσεων Φυσικού Αερίου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ΜΟ	Τεχνικός Μηχανοκίνητων Οχημάτων – Ηλεκτρολόγος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Οχημάτων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ΜΗ	Τεχνικός Συντήρησης Μηχανολογικού και Ηλεκτρολογικού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Εξοπλισμού		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Ηλεκτρολογίας και Ηλεκτρονικών Εφαρμογών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 	 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ΗΕ	Τεχνικός Ηλεκτρικών Εγκαταστάσεων και Αυτοματισμών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ΗΥ	Τεχνικός Ηλεκτρονικών Υπολογιστών, Δικτύων και </a:t>
            </a:r>
            <a:r>
              <a:rPr lang="en-US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Επικοινωνιών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ΗΣ	Τεχνικός Οικιακών Συσκευών, Ψύξης και Κλιματισμού</a:t>
            </a: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		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Δομικών Έργων και Κατασκευών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ΔΤ	Τεχνίτης Δομικών Έργων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ΔΣ	Σχεδιαστής Δομικών Έργων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ΔΑ	Τεχνικός Συντήρησης και Αποκατάστασης Κτηρίων		</a:t>
            </a:r>
          </a:p>
          <a:p>
            <a:pPr marL="0" indent="0">
              <a:buNone/>
            </a:pP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 	 	 	 </a:t>
            </a:r>
          </a:p>
          <a:p>
            <a:pPr marL="0" indent="0">
              <a:buNone/>
            </a:pPr>
            <a:endParaRPr lang="en-US" sz="863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Εφαρμοσμένων Τεχνών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ΕΞ	Σχεδιασμός Επίπλων και Ξύλινων Κατασκευών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ΕΓ	Γραφικές Τέχνες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ΕΔ	Διακοσμητική</a:t>
            </a: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ΕΚ	Σχεδιασμός και Κατασκευή Κοσμήματος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ΕΕ	Σχεδιασμός και Κατασκευή Ενδυμάτων	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Γεωπονίας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	 	 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ΓΠ	Φυτική Παραγωγή (Παραγωγή Γεωργικών και Κτηνοτροφικών 	Προϊόντων)		 	 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Υπηρεσιών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ΥΤ	Υπάλληλοι Τουριστικών Γραφείων και Ξενοδοχείων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ΥΓ	Ιδιαίτεροι Γραμματείς			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Ξενοδοχειακών και Επισιτιστικών Επαγγελμάτων	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ΞΕ	Μάγειροι - Τραπεζοκόμοι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ΞΟ	Υποδοχή και Διαχείριση Ορόφων και Μονάδων		 	 </a:t>
            </a:r>
          </a:p>
          <a:p>
            <a:pPr marL="0" indent="0">
              <a:buNone/>
            </a:pPr>
            <a:r>
              <a:rPr lang="el-GR" sz="863" b="1" dirty="0">
                <a:latin typeface="Calibri" panose="020F0502020204030204" pitchFamily="34" charset="0"/>
                <a:cs typeface="Calibri" panose="020F0502020204030204" pitchFamily="34" charset="0"/>
              </a:rPr>
              <a:t>Κλάδος Αισθητικής - Κομμωτικής</a:t>
            </a:r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l-GR" sz="863" dirty="0">
                <a:latin typeface="Calibri" panose="020F0502020204030204" pitchFamily="34" charset="0"/>
                <a:cs typeface="Calibri" panose="020F0502020204030204" pitchFamily="34" charset="0"/>
              </a:rPr>
              <a:t>ΚΚ	Κομμωτική		</a:t>
            </a:r>
            <a:endParaRPr lang="en-CY" sz="86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172200"/>
            <a:ext cx="4628776" cy="365125"/>
          </a:xfrm>
        </p:spPr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Υπηρεσία Συμβουλευτικής και Επαγγελματικής Αγωγής, Οκτώβριος 2025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9305" y="714894"/>
            <a:ext cx="6089059" cy="78313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l-GR" sz="2300" b="1" kern="1200" dirty="0">
                <a:effectLst/>
                <a:latin typeface="+mn-lt"/>
              </a:rPr>
              <a:t>ΕΙΔΙΚΟΤΗΤΕΣ </a:t>
            </a:r>
            <a:r>
              <a:rPr lang="el-GR" sz="2300" b="1" dirty="0"/>
              <a:t>ΠΡΑΚΤΙΚΗΣ</a:t>
            </a:r>
            <a:r>
              <a:rPr lang="el-GR" sz="2300" b="1" kern="1200" dirty="0">
                <a:effectLst/>
                <a:latin typeface="+mn-lt"/>
              </a:rPr>
              <a:t> ΚΑΤΕΥΘΥΝΣΗΣ</a:t>
            </a:r>
            <a:endParaRPr lang="en-US" sz="2300" b="1" kern="1200" dirty="0"/>
          </a:p>
        </p:txBody>
      </p:sp>
    </p:spTree>
    <p:extLst>
      <p:ext uri="{BB962C8B-B14F-4D97-AF65-F5344CB8AC3E}">
        <p14:creationId xmlns:p14="http://schemas.microsoft.com/office/powerpoint/2010/main" val="35075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391886" y="1545770"/>
          <a:ext cx="7742090" cy="4974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09550" y="156002"/>
            <a:ext cx="8801100" cy="123031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3"/>
          </p:nvPr>
        </p:nvSpPr>
        <p:spPr>
          <a:xfrm>
            <a:off x="1280458" y="354293"/>
            <a:ext cx="6400800" cy="958850"/>
          </a:xfrm>
        </p:spPr>
        <p:txBody>
          <a:bodyPr/>
          <a:lstStyle/>
          <a:p>
            <a:pPr marL="44450" indent="0" algn="ctr">
              <a:buFont typeface="Georgia" panose="02040502050405020303" pitchFamily="18" charset="0"/>
              <a:buNone/>
            </a:pPr>
            <a:r>
              <a:rPr lang="el-GR" altLang="en-US" sz="3600" b="1" dirty="0">
                <a:solidFill>
                  <a:schemeClr val="bg1"/>
                </a:solidFill>
              </a:rPr>
              <a:t>ΚΑΤΗΓΟΡΙΕΣ ΜΑΘΗΜΑΤΩΝ</a:t>
            </a:r>
            <a:endParaRPr lang="en-US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35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CB098-F4A4-9115-0B1E-63DF0F43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898" y="6444608"/>
            <a:ext cx="5099539" cy="273844"/>
          </a:xfrm>
        </p:spPr>
        <p:txBody>
          <a:bodyPr/>
          <a:lstStyle/>
          <a:p>
            <a:pPr marL="9525" algn="l" defTabSz="685800" eaLnBrk="1" fontAlgn="auto" hangingPunct="1">
              <a:lnSpc>
                <a:spcPts val="773"/>
              </a:lnSpc>
              <a:spcBef>
                <a:spcPts val="38"/>
              </a:spcBef>
              <a:spcAft>
                <a:spcPts val="0"/>
              </a:spcAft>
              <a:defRPr/>
            </a:pPr>
            <a:r>
              <a:rPr lang="el-GR" sz="750" i="1" dirty="0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Υπηρεσία Συμβουλευτικής και Επαγγελματικής Αγωγής, Οκτώβριος 2025</a:t>
            </a:r>
            <a:endParaRPr lang="en-US" sz="7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white sheet with red and black text&#10;&#10;AI-generated content may be incorrect.">
            <a:extLst>
              <a:ext uri="{FF2B5EF4-FFF2-40B4-BE49-F238E27FC236}">
                <a16:creationId xmlns:a16="http://schemas.microsoft.com/office/drawing/2014/main" id="{F8E22BE7-E6B9-C442-23FC-3C268FAC6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3" y="954174"/>
            <a:ext cx="8897689" cy="49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857250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Εξεταζόμενα Μαθήματα</a:t>
            </a:r>
            <a:b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ΘΕΩΡΗΤΙΚΗΣ ΚΑΤΕΥΘΥΝΣΗΣ</a:t>
            </a:r>
            <a:endParaRPr lang="en-GB" altLang="el-GR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823200" y="6308725"/>
            <a:ext cx="1096963" cy="274638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160338"/>
            <a:ext cx="8801100" cy="123031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2400" b="1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ΕΞΕΤΑΖΟΜΕΝΑ ΜΑΘΗΜΑΤΑ</a:t>
            </a:r>
            <a:br>
              <a:rPr lang="el-GR" alt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l-GR" alt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ΘΕΩΡΗΤΙΚΗΣ ΚΑΤΕΥΘΥΝΣΗΣ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Plus 9"/>
          <p:cNvSpPr/>
          <p:nvPr/>
        </p:nvSpPr>
        <p:spPr>
          <a:xfrm>
            <a:off x="2471719" y="3332365"/>
            <a:ext cx="791788" cy="885305"/>
          </a:xfrm>
          <a:prstGeom prst="mathPlus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02964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A99FC-CD45-80A9-7D5D-DB3DC5218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23" y="6443289"/>
            <a:ext cx="5310554" cy="273844"/>
          </a:xfrm>
        </p:spPr>
        <p:txBody>
          <a:bodyPr/>
          <a:lstStyle/>
          <a:p>
            <a:pPr marL="9525" algn="l" defTabSz="685800" eaLnBrk="1" fontAlgn="auto" hangingPunct="1">
              <a:lnSpc>
                <a:spcPts val="773"/>
              </a:lnSpc>
              <a:spcBef>
                <a:spcPts val="38"/>
              </a:spcBef>
              <a:spcAft>
                <a:spcPts val="0"/>
              </a:spcAft>
              <a:defRPr/>
            </a:pPr>
            <a:r>
              <a:rPr lang="el-GR" sz="750" i="1">
                <a:solidFill>
                  <a:prstClr val="black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Υπηρεσία Συμβουλευτικής και Επαγγελματικής Αγωγής, Οκτώβριος 2025</a:t>
            </a:r>
            <a:endParaRPr lang="en-CY" sz="750" i="1" dirty="0">
              <a:solidFill>
                <a:prstClr val="black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2" name="Picture 11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4231EED4-4D60-2668-36D0-BF7C548BA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8" y="1140714"/>
            <a:ext cx="8848046" cy="481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857250"/>
          </a:xfrm>
        </p:spPr>
        <p:txBody>
          <a:bodyPr/>
          <a:lstStyle/>
          <a:p>
            <a:pPr marL="0" indent="0" algn="ctr" eaLnBrk="1" hangingPunct="1">
              <a:buFont typeface="Georgia" panose="02040502050405020303" pitchFamily="18" charset="0"/>
              <a:buNone/>
              <a:defRPr/>
            </a:pP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Εξεταζόμενα Μαθήματα</a:t>
            </a:r>
            <a:b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ΘΕΩΡΗΤΙΚΗΣ ΚΑΤΕΥΘΥΝΣΗΣ</a:t>
            </a:r>
            <a:endParaRPr lang="en-GB" altLang="el-GR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>
          <a:xfrm>
            <a:off x="7823200" y="6308725"/>
            <a:ext cx="1096963" cy="274638"/>
          </a:xfrm>
        </p:spPr>
        <p:txBody>
          <a:bodyPr rtlCol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8600" y="160338"/>
            <a:ext cx="8801100" cy="1230312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altLang="el-GR" sz="2400" b="1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ΕΞΕΤΑΖΟΜΕΝΑ ΜΑΘΗΜΑΤΑ</a:t>
            </a:r>
            <a:br>
              <a:rPr lang="el-GR" alt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</a:br>
            <a:r>
              <a:rPr lang="el-GR" altLang="el-G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anose="020B0604020202020204" pitchFamily="34" charset="-128"/>
                <a:cs typeface="Times New Roman" panose="02020603050405020304" pitchFamily="18" charset="0"/>
              </a:rPr>
              <a:t>ΠΡΑΚΤΙΚΗΣ ΚΑΤΕΥΘΥΝΣΗΣ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2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628650" y="222646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Plus 12"/>
          <p:cNvSpPr/>
          <p:nvPr/>
        </p:nvSpPr>
        <p:spPr>
          <a:xfrm>
            <a:off x="2471719" y="3332365"/>
            <a:ext cx="791788" cy="885305"/>
          </a:xfrm>
          <a:prstGeom prst="mathPlus">
            <a:avLst/>
          </a:prstGeom>
          <a:solidFill>
            <a:srgbClr val="0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6013705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774825"/>
            <a:ext cx="2586038" cy="28765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404938"/>
            <a:ext cx="2587625" cy="40005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>
                <a:solidFill>
                  <a:schemeClr val="bg1"/>
                </a:solidFill>
                <a:latin typeface="+mn-lt"/>
              </a:rPr>
              <a:t>ΜΗΧΑΝΟΛΟΓΙΑ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2238" y="1362075"/>
            <a:ext cx="6481762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/>
                </a:solidFill>
                <a:latin typeface="+mn-lt"/>
              </a:rPr>
              <a:t>ΕΙΔΙΚΟΤΗΤΕΣ ΘΕΩΡΗΤΙΚΗΣ ΚΑΤΕΥΘΥΝΣΗΣ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2238" y="1677988"/>
            <a:ext cx="6481762" cy="969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Γενική Μηχανολογία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Μ</a:t>
            </a:r>
            <a:r>
              <a:rPr lang="el-GR" sz="2000" dirty="0">
                <a:latin typeface="+mn-lt"/>
              </a:rPr>
              <a:t>ηχανοκίνητα Οχήματα – Ηλεκτρολογία Οχημάτων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*</a:t>
            </a:r>
            <a:endParaRPr lang="el-GR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238" y="2593975"/>
            <a:ext cx="6481762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/>
                </a:solidFill>
                <a:latin typeface="+mn-lt"/>
              </a:rPr>
              <a:t>ΕΙΔΙΚΟΤΗΤΕΣ ΠΡΑΚΤΙΚΗΣ ΚΑΤΕΥΘΥΝΣΗΣ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2238" y="2979738"/>
            <a:ext cx="6481762" cy="2724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Τεχνικός Μηχανικής Παραγωγής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Τεχνικός Μηχανολογικών Εγκαταστάσεων Κτηρίων (Υδραυλικές Εγκαταστάσεις)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Τεχνικός</a:t>
            </a:r>
            <a:r>
              <a:rPr lang="el-GR" sz="2000" dirty="0">
                <a:latin typeface="+mn-lt"/>
              </a:rPr>
              <a:t> Μηχανοκίνητων Οχημάτων-Ηλεκτρολόγος Οχημάτων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*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i="1" dirty="0">
                <a:solidFill>
                  <a:srgbClr val="FF0000"/>
                </a:solidFill>
              </a:rPr>
              <a:t>* Τεστ αχρωματοψίας</a:t>
            </a:r>
          </a:p>
        </p:txBody>
      </p:sp>
      <p:pic>
        <p:nvPicPr>
          <p:cNvPr id="2356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4205288" y="6437313"/>
            <a:ext cx="1828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BEC2AAC-FC47-43E5-AEB2-F05CCF3E52E6}" type="slidenum">
              <a:rPr lang="en-US" altLang="en-US">
                <a:solidFill>
                  <a:srgbClr val="7F7F7F"/>
                </a:solidFill>
              </a:rPr>
              <a:pPr/>
              <a:t>19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859713" y="1550988"/>
            <a:ext cx="1277937" cy="12477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72413" y="2686050"/>
            <a:ext cx="1266825" cy="12668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19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69100" y="3933825"/>
            <a:ext cx="1266825" cy="131921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04013" y="1544638"/>
            <a:ext cx="1266825" cy="1254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819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885113" y="3930650"/>
            <a:ext cx="1258887" cy="1285875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704013" y="2697163"/>
            <a:ext cx="1266825" cy="12557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548313" y="1550988"/>
            <a:ext cx="1250950" cy="1247775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548313" y="2697163"/>
            <a:ext cx="1250950" cy="2555875"/>
          </a:xfrm>
          <a:prstGeom prst="rect">
            <a:avLst/>
          </a:prstGeom>
          <a:solidFill>
            <a:srgbClr val="7DB4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204" name="TextBox 16"/>
          <p:cNvSpPr txBox="1">
            <a:spLocks noChangeArrowheads="1"/>
          </p:cNvSpPr>
          <p:nvPr/>
        </p:nvSpPr>
        <p:spPr bwMode="auto">
          <a:xfrm rot="5400000">
            <a:off x="4968082" y="3426619"/>
            <a:ext cx="247173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MTEE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350" y="608013"/>
            <a:ext cx="5349875" cy="7740581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102870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endParaRPr lang="en-US" altLang="en-US" sz="2800" b="1" dirty="0">
              <a:effectLst>
                <a:outerShdw blurRad="38100" dist="38100" dir="2700000" algn="tl">
                  <a:srgbClr val="C0C0C0"/>
                </a:outerShdw>
              </a:effectLst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ctr"/>
            <a:r>
              <a:rPr lang="el-GR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Segoe UI Emoji" panose="020B0502040204020203" pitchFamily="34" charset="0"/>
                <a:cs typeface="Segoe UI Emoji" panose="020B0502040204020203" pitchFamily="34" charset="0"/>
              </a:rPr>
              <a:t>Στην Πάφο λειτουργούν δύο Τεχνικές Σχολές</a:t>
            </a:r>
          </a:p>
          <a:p>
            <a:endParaRPr lang="el-GR" altLang="en-US" sz="800" dirty="0"/>
          </a:p>
          <a:p>
            <a:endParaRPr lang="el-GR" altLang="en-US" sz="800" dirty="0"/>
          </a:p>
          <a:p>
            <a:pPr>
              <a:buFontTx/>
              <a:buAutoNum type="arabicPeriod"/>
            </a:pPr>
            <a:r>
              <a:rPr lang="en-US" altLang="en-US" dirty="0"/>
              <a:t> </a:t>
            </a:r>
            <a:r>
              <a:rPr lang="el-GR" altLang="en-US" dirty="0"/>
              <a:t>ΤΕΣΕΚ ΠΑΦΟΥ</a:t>
            </a:r>
          </a:p>
          <a:p>
            <a:endParaRPr lang="el-GR" altLang="en-US" sz="1000" dirty="0"/>
          </a:p>
          <a:p>
            <a:r>
              <a:rPr lang="el-GR" altLang="en-US" dirty="0"/>
              <a:t>2.</a:t>
            </a:r>
            <a:r>
              <a:rPr lang="en-US" altLang="en-US" dirty="0"/>
              <a:t> </a:t>
            </a:r>
            <a:r>
              <a:rPr lang="el-GR" altLang="en-US" dirty="0"/>
              <a:t>ΛΥΚΕΙΟ ΚΑΙ ΤΕΣΕΚ ΕΜΠΑΣ – με τέσσερεις κλάδους </a:t>
            </a:r>
          </a:p>
          <a:p>
            <a:r>
              <a:rPr lang="el-GR" altLang="en-US" dirty="0"/>
              <a:t>3. Λύκειο και ΤΕΣΕΚ </a:t>
            </a:r>
            <a:r>
              <a:rPr lang="el-GR" altLang="en-US" dirty="0" err="1"/>
              <a:t>Π.Χρυσοχούς</a:t>
            </a:r>
            <a:r>
              <a:rPr lang="el-GR" altLang="en-US" dirty="0"/>
              <a:t> με έξι κλάδους</a:t>
            </a:r>
          </a:p>
          <a:p>
            <a:r>
              <a:rPr lang="el-GR" altLang="en-US" b="1" dirty="0"/>
              <a:t>Θεωρητική κατεύθυνση</a:t>
            </a:r>
          </a:p>
          <a:p>
            <a:pPr algn="l" fontAlgn="ctr"/>
            <a:r>
              <a:rPr lang="el-GR" sz="1800" dirty="0">
                <a:effectLst/>
              </a:rPr>
              <a:t>Ηλεκτρολογίας και Ηλεκτρονικών Εφαρμογών</a:t>
            </a:r>
            <a:r>
              <a:rPr lang="el-GR" sz="1800" baseline="0" dirty="0">
                <a:effectLst/>
              </a:rPr>
              <a:t>    </a:t>
            </a:r>
          </a:p>
          <a:p>
            <a:pPr marL="342900" indent="-342900" algn="l" fontAlgn="ctr">
              <a:buFont typeface="Arial" panose="020B0604020202020204" pitchFamily="34" charset="0"/>
              <a:buChar char="•"/>
            </a:pPr>
            <a:r>
              <a:rPr lang="el-GR" sz="1800" baseline="0" dirty="0">
                <a:effectLst/>
              </a:rPr>
              <a:t>Ψηφιακή Τεχνολογία και Προγραμματισμός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</a:rPr>
              <a:t>Αρχιτεκτονικής και Πολιτικής Μηχανικής</a:t>
            </a:r>
          </a:p>
          <a:p>
            <a:r>
              <a:rPr lang="el-GR" b="1" dirty="0"/>
              <a:t>Πρακτική κατεύθυνση</a:t>
            </a:r>
            <a:endParaRPr lang="el-GR" sz="18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</a:rPr>
              <a:t>Ξενοδοχειακών και Επισιτιστικών Επαγγελμάτων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</a:rPr>
              <a:t>Κομμωτικής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/>
              <a:t>Γεωπονίας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/>
              <a:t>Ηλεκτρολογίας και Ηλεκτρονικών Εφαρμογών </a:t>
            </a:r>
          </a:p>
          <a:p>
            <a:r>
              <a:rPr lang="el-GR" sz="1800" dirty="0"/>
              <a:t>Τεχνικός</a:t>
            </a:r>
            <a:r>
              <a:rPr lang="el-GR" sz="1800" baseline="0" dirty="0"/>
              <a:t> </a:t>
            </a:r>
            <a:r>
              <a:rPr lang="el-GR" sz="1800" baseline="0" dirty="0" err="1"/>
              <a:t>Ηλ</a:t>
            </a:r>
            <a:r>
              <a:rPr lang="el-GR" sz="1800" baseline="0" dirty="0"/>
              <a:t>. Εγκαταστάσεων και Αυτοματισμών </a:t>
            </a:r>
            <a:endParaRPr lang="en-US" sz="18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l-GR" altLang="en-US" b="1" dirty="0">
                <a:solidFill>
                  <a:srgbClr val="FF0000"/>
                </a:solidFill>
              </a:rPr>
              <a:t>	</a:t>
            </a:r>
          </a:p>
          <a:p>
            <a:pPr>
              <a:lnSpc>
                <a:spcPct val="150000"/>
              </a:lnSpc>
            </a:pPr>
            <a:endParaRPr lang="el-GR" altLang="en-US" b="1" dirty="0">
              <a:solidFill>
                <a:srgbClr val="FF0000"/>
              </a:solidFill>
            </a:endParaRPr>
          </a:p>
          <a:p>
            <a:r>
              <a:rPr lang="el-GR" altLang="en-US" dirty="0"/>
              <a:t>     </a:t>
            </a:r>
            <a:endParaRPr lang="en-GB" altLang="en-US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61988" y="1774825"/>
            <a:ext cx="2586037" cy="243046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1988" y="1404938"/>
            <a:ext cx="2587625" cy="3381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dirty="0">
                <a:solidFill>
                  <a:schemeClr val="bg1"/>
                </a:solidFill>
                <a:latin typeface="+mn-lt"/>
              </a:rPr>
              <a:t>ΜΗΧΑΝΟΛΟΓΙΑ</a:t>
            </a:r>
          </a:p>
        </p:txBody>
      </p:sp>
      <p:pic>
        <p:nvPicPr>
          <p:cNvPr id="2560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392613"/>
            <a:ext cx="428466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0" b="4593"/>
          <a:stretch>
            <a:fillRect/>
          </a:stretch>
        </p:blipFill>
        <p:spPr bwMode="auto">
          <a:xfrm>
            <a:off x="3554413" y="1754188"/>
            <a:ext cx="37512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569913"/>
            <a:ext cx="4375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4392613"/>
            <a:ext cx="3732212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5971562-1CDC-4B33-BCE7-83384BFE178B}" type="slidenum">
              <a:rPr lang="en-US" altLang="en-US">
                <a:solidFill>
                  <a:srgbClr val="7F7F7F"/>
                </a:solidFill>
              </a:rPr>
              <a:pPr/>
              <a:t>20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8" y="1779588"/>
            <a:ext cx="2600325" cy="329406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04938"/>
            <a:ext cx="2587625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dirty="0">
                <a:solidFill>
                  <a:schemeClr val="bg1"/>
                </a:solidFill>
                <a:latin typeface="+mn-lt"/>
              </a:rPr>
              <a:t>ΗΛΕΚΤΡΟΛΟΓΙΑ</a:t>
            </a: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2238" y="1404938"/>
            <a:ext cx="6481762" cy="3698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/>
                </a:solidFill>
                <a:latin typeface="+mn-lt"/>
              </a:rPr>
              <a:t>ΕΙΔΙΚΟΤΗΤΕΣ ΘΕΩΡΗΤΙΚΗΣ ΚΑΤΕΥΘΥΝΣΗΣ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2238" y="3217863"/>
            <a:ext cx="6481762" cy="36988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dirty="0">
                <a:solidFill>
                  <a:schemeClr val="bg1"/>
                </a:solidFill>
                <a:latin typeface="+mn-lt"/>
              </a:rPr>
              <a:t>ΕΙΔΙΚΟΤΗΤΕΣ ΠΡΑΚΤΙΚΗΣ ΚΑΤΕΥΘΥΝΣΗΣ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2238" y="3598863"/>
            <a:ext cx="6481762" cy="26320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Τεχνικός Ηλεκτρικών Εγκαταστάσεων και Αυτοματισμών </a:t>
            </a:r>
            <a:r>
              <a:rPr lang="el-GR" dirty="0">
                <a:solidFill>
                  <a:srgbClr val="FF0000"/>
                </a:solidFill>
                <a:latin typeface="+mn-lt"/>
              </a:rPr>
              <a:t>*</a:t>
            </a:r>
            <a:r>
              <a:rPr lang="el-GR" dirty="0">
                <a:latin typeface="+mn-lt"/>
              </a:rPr>
              <a:t> 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Τεχν</a:t>
            </a:r>
            <a:r>
              <a:rPr lang="el-GR" sz="2000" dirty="0">
                <a:latin typeface="+mn-lt"/>
              </a:rPr>
              <a:t>ικός </a:t>
            </a:r>
            <a:r>
              <a:rPr lang="el-GR" dirty="0">
                <a:latin typeface="+mn-lt"/>
              </a:rPr>
              <a:t>Οικιακών Συσκευών, Ψύξης και Κλιματισμού </a:t>
            </a:r>
            <a:r>
              <a:rPr lang="el-GR" dirty="0">
                <a:solidFill>
                  <a:srgbClr val="FF0000"/>
                </a:solidFill>
                <a:latin typeface="+mn-lt"/>
              </a:rPr>
              <a:t>*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/>
              <a:t>Τεχνικός Ηλεκτρονικών Υπολογιστών, Δικτύων και  Επικοινωνιών </a:t>
            </a:r>
            <a:r>
              <a:rPr lang="el-GR" dirty="0">
                <a:solidFill>
                  <a:srgbClr val="FF0000"/>
                </a:solidFill>
              </a:rPr>
              <a:t>*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dirty="0">
              <a:latin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l-GR" i="1" dirty="0">
                <a:solidFill>
                  <a:srgbClr val="FF0000"/>
                </a:solidFill>
                <a:latin typeface="+mn-lt"/>
              </a:rPr>
              <a:t>* Τεστ αχρωματοψίας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2238" y="1797050"/>
            <a:ext cx="6481762" cy="922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Ηλεκτρονικοί Μηχανικοί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Μηχανοκίνητα Οχήματα – Ηλεκτρολογία Οχημάτων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Παραγωγή και Διανομή Ενέργειας/Φυσικού Αερίου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62238" y="1797050"/>
            <a:ext cx="6481762" cy="13382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Ηλεκτρολόγοι Μηχανικοί </a:t>
            </a:r>
            <a:r>
              <a:rPr lang="el-GR" dirty="0">
                <a:solidFill>
                  <a:srgbClr val="FF0000"/>
                </a:solidFill>
                <a:latin typeface="+mn-lt"/>
              </a:rPr>
              <a:t>*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Ηλεκτρονικοί Υπολογιστές, Δίκτυα και Επικοινωνίες </a:t>
            </a:r>
            <a:r>
              <a:rPr lang="el-GR" dirty="0">
                <a:solidFill>
                  <a:srgbClr val="FF0000"/>
                </a:solidFill>
                <a:latin typeface="+mn-lt"/>
              </a:rPr>
              <a:t>*</a:t>
            </a:r>
          </a:p>
          <a:p>
            <a:pPr marL="285750" indent="-28575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dirty="0">
                <a:latin typeface="+mn-lt"/>
              </a:rPr>
              <a:t>Ψηφιακή Τεχνολογία και Προγραμματισμός</a:t>
            </a:r>
          </a:p>
        </p:txBody>
      </p:sp>
      <p:sp>
        <p:nvSpPr>
          <p:cNvPr id="26635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C17D880-5D13-42D7-8E3C-A59ECAE5C32A}" type="slidenum">
              <a:rPr lang="en-US" altLang="en-US">
                <a:solidFill>
                  <a:srgbClr val="7F7F7F"/>
                </a:solidFill>
              </a:rPr>
              <a:pPr/>
              <a:t>21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49438"/>
            <a:ext cx="52673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475" y="1365250"/>
            <a:ext cx="2587625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600" dirty="0">
                <a:solidFill>
                  <a:schemeClr val="bg1"/>
                </a:solidFill>
                <a:latin typeface="+mn-lt"/>
              </a:rPr>
              <a:t>ΗΛΕΚΤΡΟΛΟΓΙΑ</a:t>
            </a:r>
          </a:p>
        </p:txBody>
      </p:sp>
      <p:pic>
        <p:nvPicPr>
          <p:cNvPr id="27654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579938"/>
            <a:ext cx="350996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88" y="4589463"/>
            <a:ext cx="3554412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4AA32DD-33F5-4528-8C6C-D2FBEE1959BD}" type="slidenum">
              <a:rPr lang="en-US" altLang="en-US">
                <a:solidFill>
                  <a:srgbClr val="7F7F7F"/>
                </a:solidFill>
              </a:rPr>
              <a:pPr/>
              <a:t>22</a:t>
            </a:fld>
            <a:endParaRPr lang="en-US" altLang="en-US">
              <a:solidFill>
                <a:srgbClr val="7F7F7F"/>
              </a:solidFill>
            </a:endParaRPr>
          </a:p>
        </p:txBody>
      </p:sp>
      <p:pic>
        <p:nvPicPr>
          <p:cNvPr id="27657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49438"/>
            <a:ext cx="35052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2238" y="1404938"/>
            <a:ext cx="6481762" cy="3381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ΕΙΔΙΚΟΤΗΤΕΣ ΘΕΩΡΗΤΙΚΗΣ ΚΑΤΕΥΘΥΝΣΗΣ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2238" y="1797050"/>
            <a:ext cx="6481762" cy="368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Αρχιτεκτονική και Πολιτική Μηχανική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2238" y="2349500"/>
            <a:ext cx="6481762" cy="338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ΕΙΔΙΚΟΤΗΤΕΣ ΠΡΑΚΤΙΚΗΣ ΚΑΤΕΥΘΥΝΣΗΣ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2238" y="2741613"/>
            <a:ext cx="6481762" cy="923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Σχεδιαστής – Βοηθός Τεχνικών Γραφείων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Τεχνίτης Δομικών Έργων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1779588"/>
            <a:ext cx="2590800" cy="243681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404938"/>
            <a:ext cx="2587625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ΑΡΧΙΤΕΚΤΟΝΙΚΗ/ΔΟΜΙΚΑ</a:t>
            </a:r>
          </a:p>
        </p:txBody>
      </p:sp>
      <p:sp>
        <p:nvSpPr>
          <p:cNvPr id="28682" name="TextBox 10"/>
          <p:cNvSpPr txBox="1">
            <a:spLocks noChangeArrowheads="1"/>
          </p:cNvSpPr>
          <p:nvPr/>
        </p:nvSpPr>
        <p:spPr bwMode="auto">
          <a:xfrm>
            <a:off x="-17463" y="3097213"/>
            <a:ext cx="2636838" cy="584200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/>
            <a:r>
              <a:rPr lang="el-GR" altLang="en-US" sz="1600">
                <a:solidFill>
                  <a:srgbClr val="2F344C"/>
                </a:solidFill>
              </a:rPr>
              <a:t>Αρχιτεκτονική και Πολιτική Μηχανική</a:t>
            </a:r>
          </a:p>
        </p:txBody>
      </p:sp>
      <p:sp>
        <p:nvSpPr>
          <p:cNvPr id="28683" name="TextBox 11"/>
          <p:cNvSpPr txBox="1">
            <a:spLocks noChangeArrowheads="1"/>
          </p:cNvSpPr>
          <p:nvPr/>
        </p:nvSpPr>
        <p:spPr bwMode="auto">
          <a:xfrm>
            <a:off x="-17463" y="3779838"/>
            <a:ext cx="2636838" cy="338137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/>
            <a:r>
              <a:rPr lang="el-GR" altLang="en-US" sz="1600">
                <a:solidFill>
                  <a:srgbClr val="2F344C"/>
                </a:solidFill>
              </a:rPr>
              <a:t>Δομικά Έργα - Κατασκευές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A picture containing wall, printer&#10;&#10;Description generated with very high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0" b="15430"/>
          <a:stretch>
            <a:fillRect/>
          </a:stretch>
        </p:blipFill>
        <p:spPr bwMode="auto">
          <a:xfrm>
            <a:off x="2806700" y="4457700"/>
            <a:ext cx="3757613" cy="2062163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04938"/>
            <a:ext cx="2587625" cy="3381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1600">
                <a:solidFill>
                  <a:schemeClr val="bg1"/>
                </a:solidFill>
                <a:latin typeface="Trebuchet MS" panose="020B0603020202020204" pitchFamily="34" charset="0"/>
              </a:rPr>
              <a:t>ΑΡΧΙΤΕΚΤΟΝΙΚΗ/ΔΟΜΙΚΑ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7200" b="16664"/>
          <a:stretch/>
        </p:blipFill>
        <p:spPr>
          <a:xfrm>
            <a:off x="249238" y="1863725"/>
            <a:ext cx="3625850" cy="24733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8" y="4457700"/>
            <a:ext cx="2338387" cy="206216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970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5450" y="1863725"/>
            <a:ext cx="3598863" cy="238601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9705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8B8B9FF2-F6EF-4B43-83C2-1680ACE257BE}" type="slidenum">
              <a:rPr lang="en-US" altLang="en-US">
                <a:solidFill>
                  <a:srgbClr val="7F7F7F"/>
                </a:solidFill>
              </a:rPr>
              <a:pPr/>
              <a:t>24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04938"/>
            <a:ext cx="2601913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1600">
                <a:solidFill>
                  <a:schemeClr val="bg1"/>
                </a:solidFill>
                <a:latin typeface="Trebuchet MS" panose="020B0603020202020204" pitchFamily="34" charset="0"/>
              </a:rPr>
              <a:t>ΕΦΑΡΜΟΣΜΕΝΕΣ ΤΕΧΝΕΣ</a:t>
            </a:r>
          </a:p>
        </p:txBody>
      </p:sp>
      <p:pic>
        <p:nvPicPr>
          <p:cNvPr id="307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2238" y="1404938"/>
            <a:ext cx="6481762" cy="4000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</a:rPr>
              <a:t>ΕΙΔΙΚΟΤΗΤΕΣ ΘΕΩΡΗΤΙΚΗΣ ΚΑΤΕΥΘΥΝΣΗΣ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2238" y="3275013"/>
            <a:ext cx="6481762" cy="4000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</a:rPr>
              <a:t>ΕΙΔΙΚΟΤΗΤΕΣ ΠΡΑΚΤΙΚΗΣ ΚΑΤΕΥΘΥΝΣΗΣ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2238" y="3654425"/>
            <a:ext cx="6481762" cy="19383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Σχεδιασμός Επίπλων και Ξύλινων Κατασκευών</a:t>
            </a:r>
            <a:endParaRPr lang="en-US" sz="20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Γραφικές Τέχνες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Διακοσμητική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Σχεδιασμός </a:t>
            </a:r>
            <a:r>
              <a:rPr lang="el-GR" sz="1800" dirty="0">
                <a:latin typeface="Trebuchet MS" panose="020B0603020202020204" pitchFamily="34" charset="0"/>
              </a:rPr>
              <a:t>και Κατασκευή Ενδυμάτων</a:t>
            </a:r>
            <a:endParaRPr lang="en-US" sz="1800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62238" y="1797050"/>
            <a:ext cx="6481762" cy="14208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Σχεδιασμός Επίπλων και Ξύλινων Κατασκευών</a:t>
            </a:r>
            <a:endParaRPr lang="en-US" sz="2000" dirty="0">
              <a:latin typeface="Trebuchet MS" panose="020B0603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Γραφικές Τέχνες και Πολυμέσα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Σχε</a:t>
            </a:r>
            <a:r>
              <a:rPr lang="el-GR" sz="1800" dirty="0">
                <a:latin typeface="Trebuchet MS" panose="020B0603020202020204" pitchFamily="34" charset="0"/>
              </a:rPr>
              <a:t>διασμός και Διακόσμηση Εσωτερικού Χώρου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88" y="1797050"/>
            <a:ext cx="2587625" cy="290671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30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FDD9827-A984-4520-8405-6458B056D3A6}" type="slidenum">
              <a:rPr lang="en-US" altLang="en-US">
                <a:solidFill>
                  <a:srgbClr val="7F7F7F"/>
                </a:solidFill>
              </a:rPr>
              <a:pPr/>
              <a:t>25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72" b="3561"/>
          <a:stretch/>
        </p:blipFill>
        <p:spPr>
          <a:xfrm>
            <a:off x="2527300" y="1766888"/>
            <a:ext cx="1979613" cy="258921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174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t="14371" r="6241" b="7709"/>
          <a:stretch>
            <a:fillRect/>
          </a:stretch>
        </p:blipFill>
        <p:spPr bwMode="auto">
          <a:xfrm>
            <a:off x="371475" y="1763713"/>
            <a:ext cx="20478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1475" y="1262063"/>
            <a:ext cx="2601913" cy="3397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1600">
                <a:solidFill>
                  <a:schemeClr val="bg1"/>
                </a:solidFill>
                <a:latin typeface="Trebuchet MS" panose="020B0603020202020204" pitchFamily="34" charset="0"/>
              </a:rPr>
              <a:t>ΕΦΑΡΜΟΣΜΕΝΕΣ ΤΕΧΝΕΣ</a:t>
            </a:r>
          </a:p>
        </p:txBody>
      </p:sp>
      <p:pic>
        <p:nvPicPr>
          <p:cNvPr id="3175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 b="4846"/>
          <a:stretch>
            <a:fillRect/>
          </a:stretch>
        </p:blipFill>
        <p:spPr bwMode="auto">
          <a:xfrm>
            <a:off x="371475" y="4518025"/>
            <a:ext cx="3489325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9" t="7668" r="14745" b="336"/>
          <a:stretch>
            <a:fillRect/>
          </a:stretch>
        </p:blipFill>
        <p:spPr bwMode="auto">
          <a:xfrm>
            <a:off x="4627563" y="1763713"/>
            <a:ext cx="27717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b="4005"/>
          <a:stretch>
            <a:fillRect/>
          </a:stretch>
        </p:blipFill>
        <p:spPr bwMode="auto">
          <a:xfrm>
            <a:off x="4121150" y="4516438"/>
            <a:ext cx="17986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8" y="2106613"/>
            <a:ext cx="152876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4" b="7964"/>
          <a:stretch>
            <a:fillRect/>
          </a:stretch>
        </p:blipFill>
        <p:spPr bwMode="auto">
          <a:xfrm>
            <a:off x="6232525" y="4514850"/>
            <a:ext cx="22209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1748FCE-2D1D-49DB-B6EC-657BDAF12F8A}" type="slidenum">
              <a:rPr lang="en-US" altLang="en-US">
                <a:solidFill>
                  <a:srgbClr val="7F7F7F"/>
                </a:solidFill>
              </a:rPr>
              <a:pPr/>
              <a:t>26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04938"/>
            <a:ext cx="2587625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1600">
                <a:solidFill>
                  <a:schemeClr val="bg1"/>
                </a:solidFill>
                <a:latin typeface="Trebuchet MS" panose="020B0603020202020204" pitchFamily="34" charset="0"/>
              </a:rPr>
              <a:t>ΞΕΝΟΔΟΧΕΙΑΚΑ</a:t>
            </a:r>
          </a:p>
        </p:txBody>
      </p:sp>
      <p:sp>
        <p:nvSpPr>
          <p:cNvPr id="7" name="Rectangle 6"/>
          <p:cNvSpPr/>
          <p:nvPr/>
        </p:nvSpPr>
        <p:spPr>
          <a:xfrm>
            <a:off x="12700" y="1792288"/>
            <a:ext cx="2554288" cy="240188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2772" name="TextBox 7"/>
          <p:cNvSpPr txBox="1">
            <a:spLocks noChangeArrowheads="1"/>
          </p:cNvSpPr>
          <p:nvPr/>
        </p:nvSpPr>
        <p:spPr bwMode="auto">
          <a:xfrm>
            <a:off x="0" y="2862263"/>
            <a:ext cx="2574925" cy="584200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r>
              <a:rPr lang="el-GR" altLang="en-US" sz="1600">
                <a:solidFill>
                  <a:srgbClr val="2F344C"/>
                </a:solidFill>
                <a:cs typeface="Arial" panose="020B0604020202020204" pitchFamily="34" charset="0"/>
              </a:rPr>
              <a:t>Λειτουργία και Διαχ. Μονάδων Φιλοξενίας</a:t>
            </a:r>
          </a:p>
        </p:txBody>
      </p:sp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0" y="3644900"/>
            <a:ext cx="2574925" cy="584200"/>
          </a:xfrm>
          <a:prstGeom prst="rect">
            <a:avLst/>
          </a:prstGeom>
          <a:solidFill>
            <a:schemeClr val="bg1">
              <a:alpha val="6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r" eaLnBrk="1" hangingPunct="1"/>
            <a:r>
              <a:rPr lang="el-GR" altLang="en-US" sz="1600">
                <a:solidFill>
                  <a:srgbClr val="2F344C"/>
                </a:solidFill>
                <a:cs typeface="Arial" panose="020B0604020202020204" pitchFamily="34" charset="0"/>
              </a:rPr>
              <a:t>Ξενοδοχειακών και Επισιτιστικών Επαγγελμ.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2238" y="1398588"/>
            <a:ext cx="6481762" cy="4016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</a:rPr>
              <a:t>ΕΙΔΙΚΟΤΗΤΕΣ ΘΕΩΡΗΤΙΚΗΣ ΚΑΤΕΥΘΥΝΣΗΣ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2238" y="1797050"/>
            <a:ext cx="6481762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Διαχείριση Μονάδων Φιλοξενίας</a:t>
            </a:r>
            <a:endParaRPr lang="en-US" sz="2000" dirty="0"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2238" y="2393950"/>
            <a:ext cx="6481762" cy="40005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2000" dirty="0">
                <a:solidFill>
                  <a:schemeClr val="bg1"/>
                </a:solidFill>
                <a:latin typeface="Trebuchet MS" panose="020B0603020202020204" pitchFamily="34" charset="0"/>
              </a:rPr>
              <a:t>ΕΙΔΙΚΟΤΗΤΕΣ ΠΡΑΚΤΙΚΗΣ ΚΑΤΕΥΘΥΝΣΗΣ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62238" y="2786063"/>
            <a:ext cx="6481762" cy="1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Μάγειροι και Τραπεζοκόμοι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defRPr/>
            </a:pPr>
            <a:r>
              <a:rPr lang="el-GR" sz="2000" dirty="0">
                <a:latin typeface="Trebuchet MS" panose="020B0603020202020204" pitchFamily="34" charset="0"/>
              </a:rPr>
              <a:t>Υ</a:t>
            </a:r>
            <a:r>
              <a:rPr lang="el-GR" sz="1800" dirty="0">
                <a:latin typeface="Trebuchet MS" panose="020B0603020202020204" pitchFamily="34" charset="0"/>
              </a:rPr>
              <a:t>ποδοχή και Διαχείριση Ορόφων και Μονάδων</a:t>
            </a:r>
            <a:endParaRPr lang="en-US" sz="1800" dirty="0">
              <a:latin typeface="Trebuchet MS" panose="020B0603020202020204" pitchFamily="34" charset="0"/>
            </a:endParaRPr>
          </a:p>
        </p:txBody>
      </p:sp>
      <p:pic>
        <p:nvPicPr>
          <p:cNvPr id="3277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58EC7E0-CE3E-4DFF-9EC7-3146633ECD73}" type="slidenum">
              <a:rPr lang="en-US" altLang="en-US">
                <a:solidFill>
                  <a:srgbClr val="7F7F7F"/>
                </a:solidFill>
              </a:rPr>
              <a:pPr/>
              <a:t>27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20863"/>
            <a:ext cx="80295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1475" y="1368425"/>
            <a:ext cx="2587625" cy="3381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l-GR" sz="1600">
                <a:solidFill>
                  <a:schemeClr val="bg1"/>
                </a:solidFill>
                <a:latin typeface="Trebuchet MS" panose="020B0603020202020204" pitchFamily="34" charset="0"/>
              </a:rPr>
              <a:t>ΞΕΝΟΔΟΧΕΙΑΚΑ</a:t>
            </a:r>
          </a:p>
        </p:txBody>
      </p:sp>
      <p:sp>
        <p:nvSpPr>
          <p:cNvPr id="33798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3DB7540-0BE1-40A6-9DAE-C939C8F20090}" type="slidenum">
              <a:rPr lang="en-US" altLang="en-US">
                <a:solidFill>
                  <a:srgbClr val="7F7F7F"/>
                </a:solidFill>
              </a:rPr>
              <a:pPr/>
              <a:t>28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382713"/>
            <a:ext cx="2587625" cy="58578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ΒΙΟΜΗΧΑΝΙΚΟΣ ΣΧΕΔΙΑΣΜΟΣ</a:t>
            </a: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952625"/>
            <a:ext cx="2587625" cy="24701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38425" y="1838325"/>
            <a:ext cx="6505575" cy="33813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ΕΙΔΙΚΟΤΗΤΕΣ ΘΕΩΡΗΤΙΚΗΣ ΚΑΤΕΥΘΥΝΣΗΣ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4450" y="2632075"/>
            <a:ext cx="6559550" cy="12001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Βιομηχανικός Σχεδιασμός (Έρευνα, Σχεδιασμός και Δημιουργία Καινοτόμων Προϊόντων)</a:t>
            </a:r>
          </a:p>
          <a:p>
            <a:pPr>
              <a:defRPr/>
            </a:pPr>
            <a:endParaRPr lang="el-GR" dirty="0"/>
          </a:p>
          <a:p>
            <a:pPr>
              <a:defRPr/>
            </a:pPr>
            <a:endParaRPr lang="el-GR" dirty="0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47788"/>
            <a:ext cx="9144000" cy="3533775"/>
          </a:xfrm>
          <a:prstGeom prst="rect">
            <a:avLst/>
          </a:prstGeom>
          <a:solidFill>
            <a:schemeClr val="bg2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2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1650" y="1527175"/>
            <a:ext cx="114093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l-GR" altLang="en-US" sz="2400" b="1">
                <a:solidFill>
                  <a:srgbClr val="002060"/>
                </a:solidFill>
                <a:latin typeface="Calibri" panose="020F0502020204030204" pitchFamily="34" charset="0"/>
              </a:rPr>
              <a:t>ΠΩΣ ΔΙΑΦΕΡΕΙ Η ΤΕΧΝΙΚΗ ΑΠΟ ΤΗ ΜΕΣΗ ΕΚΠΑΙΔΕΥΣΗ</a:t>
            </a:r>
            <a:r>
              <a:rPr lang="en-US" altLang="en-US" sz="2400" b="1">
                <a:solidFill>
                  <a:srgbClr val="002060"/>
                </a:solidFill>
                <a:latin typeface="Calibri" panose="020F0502020204030204" pitchFamily="34" charset="0"/>
              </a:rPr>
              <a:t>;</a:t>
            </a:r>
            <a:endParaRPr lang="el-GR" altLang="en-US" sz="2400" b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 hangingPunct="1"/>
            <a:endParaRPr lang="el-GR" altLang="en-US" sz="12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l-GR" altLang="en-US" sz="2400" b="1">
                <a:solidFill>
                  <a:srgbClr val="FF0000"/>
                </a:solidFill>
                <a:latin typeface="Calibri" panose="020F0502020204030204" pitchFamily="34" charset="0"/>
              </a:rPr>
              <a:t>ΘΕΩΡΙΑ + ΠΡΑΞΗ</a:t>
            </a:r>
            <a:endParaRPr lang="el-GR" altLang="en-US" sz="2400" b="1" i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6438900" y="3187700"/>
            <a:ext cx="2481263" cy="1511300"/>
            <a:chOff x="5737694" y="2050246"/>
            <a:chExt cx="5918200" cy="3390900"/>
          </a:xfrm>
        </p:grpSpPr>
        <p:pic>
          <p:nvPicPr>
            <p:cNvPr id="1024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694" y="2050246"/>
              <a:ext cx="5918200" cy="339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0311708" y="2556032"/>
              <a:ext cx="863307" cy="8619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214023" y="4329843"/>
              <a:ext cx="980688" cy="98307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254000" y="2587625"/>
            <a:ext cx="8666163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Ανάπτυξη δεξιοτήτων για την κοινωνία της γνώσης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Βαθύτερο επίπεδο εφαρμοσμένης γνώσης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Ελκυστικότερη μάθηση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Ανάπτυξη του επιχειρηματικού πνεύματος</a:t>
            </a:r>
            <a:endParaRPr lang="en-US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dirty="0">
                <a:latin typeface="+mn-lt"/>
              </a:rPr>
              <a:t>Ωρολόγια Προγράμματα </a:t>
            </a:r>
            <a:r>
              <a:rPr lang="en-US" sz="2000" dirty="0">
                <a:latin typeface="+mn-lt"/>
              </a:rPr>
              <a:t>+ </a:t>
            </a:r>
            <a:r>
              <a:rPr lang="el-GR" sz="2000" dirty="0">
                <a:latin typeface="+mn-lt"/>
              </a:rPr>
              <a:t>Αναλυτικά Προγράμματα όπου κεντρική θέση έχουν τα </a:t>
            </a:r>
            <a:r>
              <a:rPr lang="el-GR" sz="2000" b="1" dirty="0">
                <a:latin typeface="+mn-lt"/>
              </a:rPr>
              <a:t>Τεχνολογικά/Εργαστηριακά Μαθήματα Ειδικότητας – </a:t>
            </a:r>
            <a:r>
              <a:rPr lang="el-GR" sz="2000" dirty="0">
                <a:latin typeface="+mn-lt"/>
              </a:rPr>
              <a:t>διδάσκονται</a:t>
            </a:r>
            <a:r>
              <a:rPr lang="el-GR" sz="2000" b="1" dirty="0">
                <a:latin typeface="+mn-lt"/>
              </a:rPr>
              <a:t> </a:t>
            </a:r>
            <a:r>
              <a:rPr lang="el-GR" sz="2000" dirty="0">
                <a:latin typeface="+mn-lt"/>
              </a:rPr>
              <a:t>οι βασικές τεχνολογικές γνώσεις που υπηρετούν και στηρίζουν τις ειδικές γνώσεις, συναφείς προς τα επαγγέλματα του μέλλοντος. </a:t>
            </a:r>
          </a:p>
        </p:txBody>
      </p:sp>
      <p:sp>
        <p:nvSpPr>
          <p:cNvPr id="10248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A8B0AD7-3EA6-4813-85A4-16FAC6DE21ED}" type="slidenum">
              <a:rPr lang="en-US" altLang="en-US">
                <a:solidFill>
                  <a:srgbClr val="7F7F7F"/>
                </a:solidFill>
              </a:rPr>
              <a:pPr/>
              <a:t>3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2238" y="1766888"/>
            <a:ext cx="6481762" cy="3381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ΕΙΔΙΚΟΤΗΤΕΣ ΘΕΩΡΗΤΙΚΗΣ ΚΑΤΕΥΘΥΝΣΗΣ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2238" y="2159000"/>
            <a:ext cx="6481762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Φυτική Παραγωγή και </a:t>
            </a:r>
            <a:r>
              <a:rPr lang="el-GR" dirty="0" err="1"/>
              <a:t>Βιο</a:t>
            </a:r>
            <a:r>
              <a:rPr lang="el-GR" dirty="0"/>
              <a:t>-Καλλιέργειες – Ζωική Παραγωγή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2238" y="3100388"/>
            <a:ext cx="6481762" cy="338137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ΕΙΔΙΚΟΤΗΤΕΣ ΠΡΑΚΤΙΚΗΣ ΚΑΤΕΥΘΥΝΣΗΣ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2238" y="3492500"/>
            <a:ext cx="6481762" cy="646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Ανθοκομία και Αρχιτεκτονική Τοπίου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l-GR" dirty="0"/>
              <a:t>Παραγωγή Γεωργικών και Κτηνοτροφικών Προϊόντων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13" y="1743075"/>
            <a:ext cx="2587625" cy="2432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0800" y="1404938"/>
            <a:ext cx="2587625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chemeClr val="bg1"/>
                </a:solidFill>
              </a:rPr>
              <a:t>ΓΕΩΠΟΝΙΑΣ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04938"/>
            <a:ext cx="2587625" cy="3381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l-G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ΚΟΜΜΩΤΙΚΗ/ΑΙΣΘΗΤΙΚΗ</a:t>
            </a:r>
          </a:p>
        </p:txBody>
      </p:sp>
      <p:pic>
        <p:nvPicPr>
          <p:cNvPr id="368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6688" y="1787525"/>
            <a:ext cx="6437312" cy="3698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l-GR" dirty="0">
                <a:solidFill>
                  <a:schemeClr val="bg1"/>
                </a:solidFill>
                <a:latin typeface="Trebuchet MS" panose="020B0603020202020204" pitchFamily="34" charset="0"/>
              </a:rPr>
              <a:t>ΕΙΔΙΚΟΤΗΤΕΣ ΠΡΑΚΤΙΚΗΣ ΚΑΤΕΥΘΥΝΣΗΣ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6688" y="2179638"/>
            <a:ext cx="6437312" cy="554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285750" indent="-28575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l-GR" altLang="en-US" sz="2000" dirty="0">
                <a:latin typeface="Trebuchet MS" panose="020B0603020202020204" pitchFamily="34" charset="0"/>
              </a:rPr>
              <a:t>Κομμωτική</a:t>
            </a:r>
            <a:endParaRPr lang="en-US" altLang="en-US" sz="2000" dirty="0">
              <a:latin typeface="Trebuchet MS" panose="020B0603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88" y="1792288"/>
            <a:ext cx="2571750" cy="24066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6872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5733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CCD9B7C-E0F5-4D43-8B81-3B98DA89E8ED}" type="slidenum">
              <a:rPr lang="en-US" altLang="en-US">
                <a:solidFill>
                  <a:srgbClr val="7F7F7F"/>
                </a:solidFill>
              </a:rPr>
              <a:pPr/>
              <a:t>31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89" y="511908"/>
            <a:ext cx="7819996" cy="1143000"/>
          </a:xfrm>
        </p:spPr>
        <p:txBody>
          <a:bodyPr>
            <a:normAutofit fontScale="90000"/>
          </a:bodyPr>
          <a:lstStyle/>
          <a:p>
            <a:pPr marL="0" indent="0" algn="l">
              <a:buFont typeface="Georgia" panose="02040502050405020303" pitchFamily="18" charset="0"/>
              <a:buNone/>
              <a:defRPr/>
            </a:pPr>
            <a:r>
              <a:rPr lang="el-GR" sz="3100" dirty="0">
                <a:solidFill>
                  <a:srgbClr val="2321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Οι Κατευθύνσεις  της ΤΕΣΕ</a:t>
            </a:r>
            <a:r>
              <a:rPr lang="en-GB" sz="3100" dirty="0">
                <a:solidFill>
                  <a:srgbClr val="2321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l-GR" sz="3100" dirty="0">
                <a:solidFill>
                  <a:srgbClr val="2321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συνδέονται  με τα 4 Επιστημονικά Πεδία</a:t>
            </a:r>
            <a:r>
              <a:rPr lang="en-US" sz="3100" dirty="0">
                <a:solidFill>
                  <a:srgbClr val="2321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100" dirty="0">
                <a:solidFill>
                  <a:srgbClr val="2321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και τα Πλαίσια Πρόσβασης</a:t>
            </a:r>
            <a:endParaRPr lang="en-US" sz="36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1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A805C87-7280-4BF3-8259-A3DBC18FBE8E}" type="slidenum">
              <a:rPr lang="en-US" altLang="en-US">
                <a:solidFill>
                  <a:srgbClr val="7F7F7F"/>
                </a:solidFill>
              </a:rPr>
              <a:pPr/>
              <a:t>32</a:t>
            </a:fld>
            <a:endParaRPr lang="en-US" altLang="en-US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29" b="1"/>
          <a:stretch/>
        </p:blipFill>
        <p:spPr>
          <a:xfrm>
            <a:off x="2710541" y="1648569"/>
            <a:ext cx="3461659" cy="494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68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858838" y="306388"/>
            <a:ext cx="6964362" cy="431800"/>
          </a:xfrm>
        </p:spPr>
        <p:txBody>
          <a:bodyPr/>
          <a:lstStyle/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ΘΕΩΡΗΤΙΚΗ ΚΑΤΕΥΘΥΝΣΗ</a:t>
            </a:r>
            <a:b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ΕΝΔΕΙΚΤΙΚΕΣ ΣΠΟΥΔΕΣ</a:t>
            </a:r>
            <a:r>
              <a:rPr lang="en-US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br>
              <a:rPr lang="el-GR" alt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609600" y="1216025"/>
          <a:ext cx="7924800" cy="5043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5141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20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ΘΕΩΡΗΤΙΚΗ ΚΑΤΕΥΘΥΝΣΗ: Πλαίσια 18,19,23,24</a:t>
                      </a:r>
                      <a:endParaRPr lang="en-GB" sz="20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0" marR="51440" marT="34296" marB="3429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8347">
                <a:tc>
                  <a:txBody>
                    <a:bodyPr/>
                    <a:lstStyle/>
                    <a:p>
                      <a:pPr algn="just"/>
                      <a:r>
                        <a:rPr lang="el-GR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Μαθηματικά, Στατιστικής και Αναλογιστικών – Χρηματοοικονομικών Μαθηματικών, Συστήματα Ενέργειας,  Φυσική, Πληροφορική, Πληροφορική και Τηλεματική, Πληροφορική και Τηλεπικοινωνιών, Πληροφορική με εφαρμογές στη Βιοϊατρική,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Αρχιτεκτονική*, </a:t>
                      </a:r>
                      <a:r>
                        <a:rPr lang="el-GR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Ηλεκτρολογία Μηχανική, Μηχανολογία Μηχανική, Μηχανική Μεταλλείων και Μεταλλουργών, Πολιτική Μηχανική, Μηχανική Περιβάλλοντος, Μηχανολογία και Αεροναυπηγική Μηχανική, Ναυπηγική Μηχανική,  Αγρονομία/Τοπογραφία, Αεροδιαστημική Επιστήμη και Τεχνολογία,</a:t>
                      </a:r>
                      <a:r>
                        <a:rPr lang="el-GR" sz="18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Γεωλογία, Τεχνολογίες Ψηφιακής Βιομηχανίας, Στρατιωτικές Σχολές Αξιωματικών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κ.ά.</a:t>
                      </a:r>
                    </a:p>
                    <a:p>
                      <a:pPr algn="just"/>
                      <a:endParaRPr lang="el-GR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l-GR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l-GR" sz="18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*Για το Πλαίσιο 18 </a:t>
                      </a:r>
                      <a:r>
                        <a:rPr lang="el-GR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– Αρχιτεκτονικής, απαιτείται υποχρεωτική εξέταση στο Αρχιτεκτονικό Σχέδιο Τ.Σ - Θ.Κ.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34296" marB="3429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8923" name="Slide Number Placeholder 2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B1DF3AB-DCD8-44F5-A1A5-93C87A5DCDE0}" type="slidenum">
              <a:rPr lang="en-US" altLang="en-US">
                <a:solidFill>
                  <a:srgbClr val="7F7F7F"/>
                </a:solidFill>
              </a:rPr>
              <a:pPr/>
              <a:t>33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438416" cy="1368425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ΘΕΩΡΗΤΙΚΗ ΚΑΙ ΠΡΑΚΤΙΚΗ ΚΑΤΕΥΘΥΝΣΗ</a:t>
            </a:r>
            <a:br>
              <a:rPr lang="en-US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ΕΝΔΕΙΚΤΙΚΕΣ ΣΠΟΥΔΕΣ</a:t>
            </a:r>
            <a:r>
              <a:rPr lang="en-US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l-G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br>
              <a:rPr lang="el-GR" altLang="el-GR" sz="2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altLang="el-GR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42579432"/>
              </p:ext>
            </p:extLst>
          </p:nvPr>
        </p:nvGraphicFramePr>
        <p:xfrm>
          <a:off x="914400" y="1295400"/>
          <a:ext cx="7691438" cy="5153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91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4753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ΠΛΑΙΣΙΑ</a:t>
                      </a:r>
                      <a:r>
                        <a:rPr lang="el-GR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20, 25, 26, 27, 3</a:t>
                      </a:r>
                      <a:r>
                        <a:rPr lang="en-GB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GB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48" marR="51448" marT="34301" marB="3430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2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Σχολή</a:t>
                      </a:r>
                      <a:r>
                        <a:rPr lang="el-GR" sz="24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Μονίμων Υπαξιωματικών, </a:t>
                      </a:r>
                      <a:r>
                        <a:rPr lang="el-GR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Μαγειρική, Ξενοδοχειακά (ΑΞΙΚ), Ανώτερες</a:t>
                      </a:r>
                      <a:r>
                        <a:rPr lang="el-GR" sz="24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Σχολές Τουριστικής Εκπαίδευσης (ΑΣΤΕΡ/ΑΣΤΕΚ), Ανώτατη Σχολή Παιδαγωγικής και Τεχνολογικής Εκπαίδευσης (Α.Σ.ΠΑΙ.Τ.Ε), </a:t>
                      </a:r>
                      <a:r>
                        <a:rPr lang="el-GR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Επικοινωνία και Σπουδές Διαδικτύου, Πολυμέσα και Γραφικές Τέχνες, Διοίκηση Ξενοδοχείων και Τουρισμού, Εσωτερική</a:t>
                      </a:r>
                      <a:r>
                        <a:rPr lang="el-GR" sz="2400" b="1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Αρχιτεκτονική, Κινηματογράφος, Δημιουργικός Σχεδιασμός και Ένδυση, Τέχνες Ήχου και Εικόνας, Δασολογία, Επιστημών Ξύλου και Σχεδιασμού, Διοίκηση Οργανισμών-Μάρκετινγκ και Τουρισμού, Θεωρία και Ιστορία Τέχνης, Ψηφιακά Μέσα και Επικοινωνία κ.ά.</a:t>
                      </a:r>
                      <a:endParaRPr lang="en-GB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8" marR="51448" marT="34301" marB="3430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708" y="345128"/>
            <a:ext cx="7175351" cy="1793167"/>
          </a:xfrm>
        </p:spPr>
        <p:txBody>
          <a:bodyPr/>
          <a:lstStyle/>
          <a:p>
            <a:pPr marL="182880" indent="0">
              <a:buFont typeface="Georgia" panose="02040502050405020303" pitchFamily="18" charset="0"/>
              <a:buNone/>
              <a:defRPr/>
            </a:pPr>
            <a:r>
              <a:rPr lang="el-GR" dirty="0">
                <a:solidFill>
                  <a:schemeClr val="tx1"/>
                </a:solidFill>
                <a:effectLst/>
              </a:rPr>
              <a:t>ΜΟΡΙΟΔΟΤΗΣΗ</a:t>
            </a:r>
            <a:endParaRPr lang="en-GB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1975" y="1714500"/>
            <a:ext cx="6648450" cy="37719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Για την εγγραφή σε κλάδους όπου η ζήτηση είναι περισσότερη από την προσφορά θέσεων, γίνεται </a:t>
            </a:r>
            <a:r>
              <a:rPr lang="el-GR" sz="2400" dirty="0" err="1">
                <a:solidFill>
                  <a:schemeClr val="tx2">
                    <a:lumMod val="75000"/>
                  </a:schemeClr>
                </a:solidFill>
              </a:rPr>
              <a:t>μοριοδότηση</a:t>
            </a: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 όπου λαμβάνονται υπόψη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τα ακόλουθα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  <a:p>
            <a:pPr>
              <a:defRPr/>
            </a:pP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pPr marL="742950" indent="-742950">
              <a:buFont typeface="Georgia" panose="02040502050405020303" pitchFamily="18" charset="0"/>
              <a:buAutoNum type="arabicPeriod"/>
              <a:defRPr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Βαθμός απολυτηρίου του Γυμνασίου</a:t>
            </a:r>
          </a:p>
          <a:p>
            <a:pPr marL="742950" indent="-742950">
              <a:buFont typeface="Georgia" panose="02040502050405020303" pitchFamily="18" charset="0"/>
              <a:buAutoNum type="arabicPeriod"/>
              <a:defRPr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Εάν είναι λήπτης δημοσίου βοηθήματος</a:t>
            </a:r>
          </a:p>
          <a:p>
            <a:pPr marL="742950" indent="-742950">
              <a:buFont typeface="Georgia" panose="02040502050405020303" pitchFamily="18" charset="0"/>
              <a:buAutoNum type="arabicPeriod"/>
              <a:defRPr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Πολύτεκνος</a:t>
            </a:r>
          </a:p>
          <a:p>
            <a:pPr marL="742950" indent="-742950">
              <a:buFont typeface="Georgia" panose="02040502050405020303" pitchFamily="18" charset="0"/>
              <a:buAutoNum type="arabicPeriod"/>
              <a:defRPr/>
            </a:pPr>
            <a:r>
              <a:rPr lang="el-GR" sz="2400" dirty="0">
                <a:solidFill>
                  <a:schemeClr val="tx2">
                    <a:lumMod val="75000"/>
                  </a:schemeClr>
                </a:solidFill>
              </a:rPr>
              <a:t>Ορφάνια </a:t>
            </a:r>
          </a:p>
          <a:p>
            <a:pPr>
              <a:defRPr/>
            </a:pP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0964" name="Slide Number Placeholder 3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0172762-69E9-4E4F-B1E7-146D3AE10C62}" type="slidenum">
              <a:rPr lang="en-US" altLang="en-US">
                <a:solidFill>
                  <a:srgbClr val="7F7F7F"/>
                </a:solidFill>
              </a:rPr>
              <a:pPr/>
              <a:t>35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39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547137" y="443349"/>
            <a:ext cx="5396752" cy="51706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Καθηγήτριες Συμβουλευτικής και </a:t>
            </a:r>
          </a:p>
          <a:p>
            <a:pPr>
              <a:lnSpc>
                <a:spcPct val="150000"/>
              </a:lnSpc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Επαγγελματικής Αγωγής ΤΕΣΕΚ Πάφου: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Μαρίνα </a:t>
            </a:r>
            <a:r>
              <a:rPr lang="el-GR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Καυκαλιά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932669</a:t>
            </a: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Μαρία Πάπας - 26932572 </a:t>
            </a:r>
          </a:p>
          <a:p>
            <a:pPr>
              <a:lnSpc>
                <a:spcPct val="150000"/>
              </a:lnSpc>
            </a:pP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Καθηγητές Συμβουλευτικής και Επαγγελματικής Αγωγής ΤΕΣΕΚ </a:t>
            </a:r>
            <a:r>
              <a:rPr lang="el-GR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Έμπας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Σάββας </a:t>
            </a:r>
            <a:r>
              <a:rPr lang="el-GR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Στασής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26811820</a:t>
            </a: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Δέσποινα </a:t>
            </a:r>
            <a:r>
              <a:rPr lang="el-GR" alt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Πολεμίτη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26811820</a:t>
            </a: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l-G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855AACF-B4DE-4B6D-8340-222FB3F6FBD6}" type="slidenum">
              <a:rPr lang="en-US" altLang="en-US">
                <a:solidFill>
                  <a:srgbClr val="7F7F7F"/>
                </a:solidFill>
              </a:rPr>
              <a:pPr/>
              <a:t>36</a:t>
            </a:fld>
            <a:endParaRPr lang="en-US" altLang="en-US">
              <a:solidFill>
                <a:srgbClr val="7F7F7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1185089"/>
            <a:ext cx="2360704" cy="354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73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784225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el-GR" altLang="el-GR" sz="3200" u="sng" dirty="0">
                <a:solidFill>
                  <a:schemeClr val="tx1"/>
                </a:solidFill>
                <a:latin typeface="Arial" panose="020B0604020202020204" pitchFamily="34" charset="0"/>
              </a:rPr>
              <a:t>ΠΡΑΚΤΙΚΗ ΕΞΑΣΚΗΣΗ ΣΤΗ ΒΙΟΜΗΧΑΝΙΑ</a:t>
            </a:r>
          </a:p>
        </p:txBody>
      </p:sp>
      <p:sp>
        <p:nvSpPr>
          <p:cNvPr id="15363" name="Rectangle 3"/>
          <p:cNvSpPr>
            <a:spLocks noGrp="1"/>
          </p:cNvSpPr>
          <p:nvPr>
            <p:ph type="body" idx="4294967295"/>
          </p:nvPr>
        </p:nvSpPr>
        <p:spPr>
          <a:xfrm>
            <a:off x="298450" y="1308100"/>
            <a:ext cx="8582025" cy="5549900"/>
          </a:xfrm>
        </p:spPr>
        <p:txBody>
          <a:bodyPr/>
          <a:lstStyle/>
          <a:p>
            <a:pPr marL="136525" indent="0" eaLnBrk="1" hangingPunct="1">
              <a:lnSpc>
                <a:spcPct val="90000"/>
              </a:lnSpc>
              <a:buFont typeface="Georgia" panose="02040502050405020303" pitchFamily="18" charset="0"/>
              <a:buNone/>
              <a:defRPr/>
            </a:pP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ΜΑΘΗΤΕΣ</a:t>
            </a:r>
            <a:r>
              <a:rPr lang="en-US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 Α΄ ΚΑΙ Β΄ ΕΤΟΥΣ ΘΕΩΡΗΤΙΚΗΣ  ΚΑΤΕΥΘΥΝΣΗΣ</a:t>
            </a: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ΙΟΥΝΙΟ – ΑΥΓΟΥΣΤΟ,  2 ΕΒΔΟΜΑΔΕΣ ΚΑΘΕ ΧΡΟΝΟ   </a:t>
            </a:r>
            <a:endParaRPr lang="en-US" altLang="el-GR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ΣΥΝΟΛΙΚΑ 4 ΕΒΔΟΜΑΔΕΣ </a:t>
            </a:r>
          </a:p>
          <a:p>
            <a:pPr marL="669925" indent="-533400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l-GR" altLang="el-GR" sz="2000" b="1" dirty="0">
              <a:solidFill>
                <a:srgbClr val="BCD766"/>
              </a:solidFill>
              <a:cs typeface="Arial" panose="020B0604020202020204" pitchFamily="34" charset="0"/>
            </a:endParaRPr>
          </a:p>
          <a:p>
            <a:pPr marL="136525" indent="0" algn="ctr" eaLnBrk="1" hangingPunct="1">
              <a:lnSpc>
                <a:spcPct val="90000"/>
              </a:lnSpc>
              <a:buFont typeface="Georgia" panose="02040502050405020303" pitchFamily="18" charset="0"/>
              <a:buNone/>
              <a:defRPr/>
            </a:pP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ΜΑΘΗΤΕΣ </a:t>
            </a:r>
            <a:r>
              <a:rPr lang="en-US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Α΄</a:t>
            </a:r>
            <a:r>
              <a:rPr lang="en-US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ΚΑΙ Β΄ ΕΤΟΥΣ ΠΡΑΚΤΙΚΗΣ ΚΑΤΕΥΘΥΝΣΗΣ</a:t>
            </a:r>
          </a:p>
          <a:p>
            <a:pPr marL="669925" indent="-533400" eaLnBrk="1" hangingPunct="1">
              <a:lnSpc>
                <a:spcPct val="90000"/>
              </a:lnSpc>
              <a:buFont typeface="Arial" panose="020B0604020202020204" pitchFamily="34" charset="0"/>
              <a:buAutoNum type="arabicPeriod" startAt="2"/>
              <a:defRPr/>
            </a:pPr>
            <a:endParaRPr lang="el-GR" altLang="el-GR" sz="2000" b="1" u="sng" dirty="0">
              <a:cs typeface="Arial" panose="020B0604020202020204" pitchFamily="34" charset="0"/>
            </a:endParaRP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ΙΟΥΝΙΟ – ΑΥΓΟΥΣΤΟ, 4 ΕΒΔΟΜΑΔΕΣ ΚΑΘΕ ΧΡΟΝΟ    </a:t>
            </a:r>
            <a:endParaRPr lang="en-US" altLang="el-GR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ΣΥΝΟΛΙΚΑ 8 ΕΒΔΟΜΑΔΕΣ </a:t>
            </a:r>
          </a:p>
          <a:p>
            <a:pPr marL="669925" indent="-533400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endParaRPr lang="el-GR" altLang="el-GR" sz="2000" b="1" dirty="0">
              <a:solidFill>
                <a:srgbClr val="F2F648"/>
              </a:solidFill>
              <a:cs typeface="Arial" panose="020B0604020202020204" pitchFamily="34" charset="0"/>
            </a:endParaRPr>
          </a:p>
          <a:p>
            <a:pPr marL="136525" indent="0" eaLnBrk="1" hangingPunct="1">
              <a:lnSpc>
                <a:spcPct val="90000"/>
              </a:lnSpc>
              <a:buFont typeface="Georgia" panose="02040502050405020303" pitchFamily="18" charset="0"/>
              <a:buNone/>
              <a:defRPr/>
            </a:pP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ΜΑΘΗΤΕΣ  ΚΛΑΔΟΥ  ΞΕΝΟΔΟΧΕΙΑΚΩΝ </a:t>
            </a:r>
            <a:r>
              <a:rPr lang="en-US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(</a:t>
            </a:r>
            <a:r>
              <a:rPr lang="el-GR" altLang="el-GR" sz="2400" b="1" u="sng" dirty="0">
                <a:solidFill>
                  <a:srgbClr val="FF0000"/>
                </a:solidFill>
                <a:cs typeface="Arial" panose="020B0604020202020204" pitchFamily="34" charset="0"/>
              </a:rPr>
              <a:t>Π.Κ)</a:t>
            </a:r>
          </a:p>
          <a:p>
            <a:pPr marL="669925" indent="-533400" eaLnBrk="1" hangingPunct="1">
              <a:lnSpc>
                <a:spcPct val="90000"/>
              </a:lnSpc>
              <a:buFont typeface="Arial" panose="020B0604020202020204" pitchFamily="34" charset="0"/>
              <a:buAutoNum type="arabicPeriod" startAt="3"/>
              <a:defRPr/>
            </a:pPr>
            <a:endParaRPr lang="el-GR" altLang="el-GR" sz="2000" b="1" u="sng" dirty="0">
              <a:cs typeface="Arial" panose="020B0604020202020204" pitchFamily="34" charset="0"/>
            </a:endParaRP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Α΄</a:t>
            </a:r>
            <a:r>
              <a:rPr lang="en-US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ΕΤΟΣ  </a:t>
            </a:r>
            <a:r>
              <a:rPr lang="en-US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3</a:t>
            </a: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 ΕΒΔΟΜΑΔΕΣ  (ΙΟΥΝΙΟ ΜΕΧΡΙ ΑΥΓΟΥΣΤΟ)</a:t>
            </a:r>
            <a:endParaRPr lang="en-US" altLang="el-GR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669925" indent="-533400" eaLnBrk="1" hangingPunct="1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Β΄</a:t>
            </a:r>
            <a:r>
              <a:rPr lang="en-US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l-GR" altLang="el-GR" sz="2000" b="1" dirty="0">
                <a:solidFill>
                  <a:schemeClr val="tx1"/>
                </a:solidFill>
                <a:cs typeface="Arial" panose="020B0604020202020204" pitchFamily="34" charset="0"/>
              </a:rPr>
              <a:t>ΕΤΟΣ 18 ΕΒΔΟΜΑΔΕΣ (ΜΑΪΟ ΜΕΧΡΙ ΣΕΠΤΕΜΒΡΙΟ)</a:t>
            </a:r>
            <a:endParaRPr lang="el-GR" altLang="el-GR" sz="2000" dirty="0">
              <a:solidFill>
                <a:schemeClr val="tx1"/>
              </a:solidFill>
            </a:endParaRPr>
          </a:p>
          <a:p>
            <a:pPr marL="669925" indent="-533400">
              <a:lnSpc>
                <a:spcPct val="90000"/>
              </a:lnSpc>
              <a:defRPr/>
            </a:pPr>
            <a:endParaRPr lang="el-GR" altLang="el-GR" sz="2000" dirty="0">
              <a:solidFill>
                <a:srgbClr val="F2F648"/>
              </a:solidFill>
            </a:endParaRPr>
          </a:p>
          <a:p>
            <a:pPr marL="669925" indent="-533400">
              <a:lnSpc>
                <a:spcPct val="90000"/>
              </a:lnSpc>
              <a:defRPr/>
            </a:pPr>
            <a:endParaRPr lang="el-GR" altLang="el-GR" sz="2000" dirty="0">
              <a:solidFill>
                <a:srgbClr val="F2F648"/>
              </a:solidFill>
            </a:endParaRPr>
          </a:p>
        </p:txBody>
      </p:sp>
      <p:sp>
        <p:nvSpPr>
          <p:cNvPr id="11268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BCC091C-E771-467A-9876-7E87FC05BCB3}" type="slidenum">
              <a:rPr lang="en-US" altLang="en-US">
                <a:solidFill>
                  <a:srgbClr val="7F7F7F"/>
                </a:solidFill>
              </a:rPr>
              <a:pPr/>
              <a:t>4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376363"/>
            <a:ext cx="9144000" cy="51212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22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346075"/>
            <a:ext cx="6413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569913"/>
            <a:ext cx="4376738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3050" y="1376363"/>
            <a:ext cx="8747125" cy="47704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>
                <a:solidFill>
                  <a:srgbClr val="285A3B"/>
                </a:solidFill>
                <a:latin typeface="+mn-lt"/>
              </a:rPr>
              <a:t>Πλεονεκτήματα ΜΤΕΕ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l-GR" sz="800" b="1" dirty="0">
              <a:solidFill>
                <a:srgbClr val="285A3B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altLang="en-US" sz="2000" b="1" dirty="0"/>
              <a:t>Προσφέρονται υπεράριθμες θέσεις </a:t>
            </a:r>
            <a:r>
              <a:rPr lang="el-GR" altLang="en-US" sz="2000" b="1" dirty="0">
                <a:cs typeface="Arial" panose="020B0604020202020204" pitchFamily="34" charset="0"/>
              </a:rPr>
              <a:t>10% στα </a:t>
            </a:r>
            <a:r>
              <a:rPr lang="el-GR" altLang="en-US" sz="2000" b="1" dirty="0"/>
              <a:t>ΠΑΝΕΠΙΣΤΗΜΙΑ ΚΥΠΡΟΥ ΚΑΙ ΣΤΡ.ΣΧΟΛΗ ΕΥΕΛΠΙΔΩΝ ΕΛΛΑΔΑ</a:t>
            </a:r>
            <a:r>
              <a:rPr lang="el-GR" altLang="en-US" sz="2000" dirty="0"/>
              <a:t>Σ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Απόκτηση Απολυτηρίου ισότιμο με αυτό των Λυκείων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Προετοιμασία αποφοίτων για άμεση ένταξη στην αγορά εργασίας ή και για εισδοχή στην Τριτοβάθμια Εκπαίδευση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Στόχευση σε συγκεκριμένες επαγγελματικές γνώσεις, δεξιότητες και ικανότητες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Εκτενής χρήση των Τεχνολογιών Πληροφορικής και Επικοινωνιών (ΤΠΕ)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Παροχή </a:t>
            </a:r>
            <a:r>
              <a:rPr lang="el-GR" sz="2000" dirty="0" err="1">
                <a:latin typeface="+mn-lt"/>
              </a:rPr>
              <a:t>μοριοδότησης</a:t>
            </a:r>
            <a:r>
              <a:rPr lang="el-GR" sz="2000" dirty="0">
                <a:latin typeface="+mn-lt"/>
              </a:rPr>
              <a:t> στα ΜΙΕΕΚ</a:t>
            </a:r>
            <a:r>
              <a:rPr lang="en-US" sz="2000" dirty="0">
                <a:latin typeface="+mn-lt"/>
              </a:rPr>
              <a:t> (M</a:t>
            </a:r>
            <a:r>
              <a:rPr lang="el-GR" sz="2000" dirty="0" err="1">
                <a:latin typeface="+mn-lt"/>
              </a:rPr>
              <a:t>εταλυκειακά</a:t>
            </a:r>
            <a:r>
              <a:rPr lang="el-GR" sz="2000" dirty="0">
                <a:latin typeface="+mn-lt"/>
              </a:rPr>
              <a:t> Ινστιτούτα Εκπαίδευσης και Κατάρτισης) με προτεραιότητα στους απόφοιτους ΤΕΣΕΚ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l-GR" sz="800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latin typeface="+mn-lt"/>
              </a:rPr>
              <a:t>Φοίτηση σε τμήματα με μικρό αριθμό μαθητών</a:t>
            </a:r>
          </a:p>
        </p:txBody>
      </p:sp>
      <p:sp>
        <p:nvSpPr>
          <p:cNvPr id="12294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E93B9C1-E7C5-4469-833C-651763758EEA}" type="slidenum">
              <a:rPr lang="en-US" altLang="en-US">
                <a:solidFill>
                  <a:srgbClr val="7F7F7F"/>
                </a:solidFill>
              </a:rPr>
              <a:pPr/>
              <a:t>5</a:t>
            </a:fld>
            <a:endParaRPr lang="en-US" altLang="en-US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60413"/>
            <a:ext cx="6397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984250"/>
            <a:ext cx="4375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2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2DF20D9-E45B-4A57-A2BF-E27D9FAA8AA3}" type="slidenum">
              <a:rPr lang="en-US" altLang="en-US">
                <a:solidFill>
                  <a:srgbClr val="7F7F7F"/>
                </a:solidFill>
              </a:rPr>
              <a:pPr/>
              <a:t>6</a:t>
            </a:fld>
            <a:endParaRPr lang="en-US" altLang="en-US">
              <a:solidFill>
                <a:srgbClr val="7F7F7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57" y="2435624"/>
            <a:ext cx="7343501" cy="3595255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8983" y="1831976"/>
            <a:ext cx="8053387" cy="4000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l-GR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Υπεράριθμες θέσεις για απόφοιτους ΤΕΧΝΙΚΩΝ ΣΧΟΛΩΝ *</a:t>
            </a: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983" y="6367549"/>
            <a:ext cx="621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* βάσει Οδηγού </a:t>
            </a:r>
            <a:r>
              <a:rPr lang="el-GR" dirty="0" err="1"/>
              <a:t>Παγκύπριων</a:t>
            </a:r>
            <a:r>
              <a:rPr lang="el-GR" dirty="0"/>
              <a:t> Εξετάσεων Πρόσβασης 2025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93429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60413"/>
            <a:ext cx="6397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984250"/>
            <a:ext cx="4375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2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2DF20D9-E45B-4A57-A2BF-E27D9FAA8AA3}" type="slidenum">
              <a:rPr lang="en-US" altLang="en-US">
                <a:solidFill>
                  <a:srgbClr val="7F7F7F"/>
                </a:solidFill>
              </a:rPr>
              <a:pPr/>
              <a:t>7</a:t>
            </a:fld>
            <a:endParaRPr lang="en-US" altLang="en-US">
              <a:solidFill>
                <a:srgbClr val="7F7F7F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8983" y="1831976"/>
            <a:ext cx="8053387" cy="4000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l-GR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Υπεράριθμες θέσεις για απόφοιτους ΤΕΧΝΙΚΩΝ ΣΧΟΛΩΝ *</a:t>
            </a: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983" y="6367549"/>
            <a:ext cx="621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* βάσει Οδηγού </a:t>
            </a:r>
            <a:r>
              <a:rPr lang="el-GR" dirty="0" err="1"/>
              <a:t>Παγκύπριων</a:t>
            </a:r>
            <a:r>
              <a:rPr lang="el-GR" dirty="0"/>
              <a:t> Εξετάσεων Πρόσβασης 2025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46455"/>
          <a:stretch/>
        </p:blipFill>
        <p:spPr>
          <a:xfrm>
            <a:off x="1431001" y="2295696"/>
            <a:ext cx="6229350" cy="408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439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60413"/>
            <a:ext cx="6397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984250"/>
            <a:ext cx="4375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2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2DF20D9-E45B-4A57-A2BF-E27D9FAA8AA3}" type="slidenum">
              <a:rPr lang="en-US" altLang="en-US">
                <a:solidFill>
                  <a:srgbClr val="7F7F7F"/>
                </a:solidFill>
              </a:rPr>
              <a:pPr/>
              <a:t>8</a:t>
            </a:fld>
            <a:endParaRPr lang="en-US" altLang="en-US">
              <a:solidFill>
                <a:srgbClr val="7F7F7F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8983" y="1831976"/>
            <a:ext cx="8053387" cy="4000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l-GR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Υπεράριθμες θέσεις για απόφοιτους ΤΕΧΝΙΚΩΝ ΣΧΟΛΩΝ *</a:t>
            </a: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983" y="6367549"/>
            <a:ext cx="621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* βάσει Οδηγού </a:t>
            </a:r>
            <a:r>
              <a:rPr lang="el-GR" dirty="0" err="1"/>
              <a:t>Παγκύπριων</a:t>
            </a:r>
            <a:r>
              <a:rPr lang="el-GR" dirty="0"/>
              <a:t> Εξετάσεων Πρόσβασης 2025 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3654"/>
          <a:stretch/>
        </p:blipFill>
        <p:spPr>
          <a:xfrm>
            <a:off x="1523827" y="2738351"/>
            <a:ext cx="6229350" cy="353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94127"/>
          <a:stretch/>
        </p:blipFill>
        <p:spPr>
          <a:xfrm>
            <a:off x="1522444" y="2287383"/>
            <a:ext cx="6229350" cy="44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176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0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60413"/>
            <a:ext cx="63976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984250"/>
            <a:ext cx="437515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42" name="Slide Number Placeholder 1"/>
          <p:cNvSpPr>
            <a:spLocks noGrp="1" noChangeArrowheads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2DF20D9-E45B-4A57-A2BF-E27D9FAA8AA3}" type="slidenum">
              <a:rPr lang="en-US" altLang="en-US">
                <a:solidFill>
                  <a:srgbClr val="7F7F7F"/>
                </a:solidFill>
              </a:rPr>
              <a:pPr/>
              <a:t>9</a:t>
            </a:fld>
            <a:endParaRPr lang="en-US" altLang="en-US">
              <a:solidFill>
                <a:srgbClr val="7F7F7F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18983" y="1831976"/>
            <a:ext cx="8053387" cy="4000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/>
            <a:r>
              <a:rPr lang="el-GR" alt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Υπεράριθμες θέσεις για απόφοιτους ΤΕΧΝΙΚΩΝ ΣΧΟΛΩΝ *</a:t>
            </a:r>
            <a:endParaRPr lang="en-GB" altLang="en-US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983" y="6367549"/>
            <a:ext cx="6210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* βάσει Οδηγού </a:t>
            </a:r>
            <a:r>
              <a:rPr lang="el-GR" dirty="0" err="1"/>
              <a:t>Παγκύπριων</a:t>
            </a:r>
            <a:r>
              <a:rPr lang="el-GR" dirty="0"/>
              <a:t> Εξετάσεων Πρόσβασης 2025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6825" y="2809702"/>
            <a:ext cx="6920442" cy="184665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/>
              <a:t>Θέσεις στη Στρατιωτική Σχολή </a:t>
            </a:r>
            <a:r>
              <a:rPr lang="el-GR" b="1" dirty="0" err="1"/>
              <a:t>Ευελπίδων</a:t>
            </a:r>
            <a:r>
              <a:rPr lang="el-GR" b="1" dirty="0"/>
              <a:t> – Τμήμα Όπλων </a:t>
            </a:r>
          </a:p>
          <a:p>
            <a:endParaRPr lang="el-GR" dirty="0"/>
          </a:p>
          <a:p>
            <a:endParaRPr lang="el-GR" dirty="0"/>
          </a:p>
          <a:p>
            <a:r>
              <a:rPr lang="el-GR" sz="2400" dirty="0"/>
              <a:t>!</a:t>
            </a:r>
            <a:r>
              <a:rPr lang="el-GR" dirty="0"/>
              <a:t> Οι δικαιούχοι πρέπει να έχουν εξασφαλίσει τουλάχιστον το 70% του Βαθμού Πρόσβασης/Κατάταξης ανά Πλαίσιο του τελευταίου υποψηφίου που εισήχθη στο Τμήμα αυτό.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93795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MTEE  2019-20 ΤΕΛΙΚΟ 1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TEE  2019-20 ΤΕΛΙΚΟ [Compatibility Mode]" id="{CA5CCE5C-30F6-4023-B166-13FFF8E64548}" vid="{BDB4FC9A-5845-42D3-9356-8AE0DA3678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MTEE  2019-20 ΤΕΛΙΚΟ 1</Template>
  <TotalTime>1225</TotalTime>
  <Words>1755</Words>
  <Application>Microsoft Office PowerPoint</Application>
  <PresentationFormat>On-screen Show (4:3)</PresentationFormat>
  <Paragraphs>303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Narrow</vt:lpstr>
      <vt:lpstr>Arial Unicode MS</vt:lpstr>
      <vt:lpstr>Calibri</vt:lpstr>
      <vt:lpstr>Georgia</vt:lpstr>
      <vt:lpstr>Times New Roman</vt:lpstr>
      <vt:lpstr>Trebuchet MS</vt:lpstr>
      <vt:lpstr>Wingdings</vt:lpstr>
      <vt:lpstr>Wingdings 2</vt:lpstr>
      <vt:lpstr>MTEE  2019-20 ΤΕΛΙΚΟ 1</vt:lpstr>
      <vt:lpstr>PowerPoint Presentation</vt:lpstr>
      <vt:lpstr>PowerPoint Presentation</vt:lpstr>
      <vt:lpstr>PowerPoint Presentation</vt:lpstr>
      <vt:lpstr>ΠΡΑΚΤΙΚΗ ΕΞΑΣΚΗΣΗ ΣΤΗ ΒΙΟΜΗΧΑΝΙΑ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Εξεταζόμενα Μαθήματα ΘΕΩΡΗΤΙΚΗΣ ΚΑΤΕΥΘΥΝΣΗΣ</vt:lpstr>
      <vt:lpstr>PowerPoint Presentation</vt:lpstr>
      <vt:lpstr>Εξεταζόμενα Μαθήματα ΘΕΩΡΗΤΙΚΗΣ ΚΑΤΕΥΘΥΝΣΗΣ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Οι Κατευθύνσεις  της ΤΕΣΕK συνδέονται  με τα 4 Επιστημονικά Πεδία και τα Πλαίσια Πρόσβασης</vt:lpstr>
      <vt:lpstr>ΘΕΩΡΗΤΙΚΗ ΚΑΤΕΥΘΥΝΣΗ - ΕΝΔΕΙΚΤΙΚΕΣ ΣΠΟΥΔΕΣ (1) </vt:lpstr>
      <vt:lpstr>ΘΕΩΡΗΤΙΚΗ ΚΑΙ ΠΡΑΚΤΙΚΗ ΚΑΤΕΥΘΥΝΣΗ - ΕΝΔΕΙΚΤΙΚΕΣ ΣΠΟΥΔΕΣ (4) </vt:lpstr>
      <vt:lpstr>ΜΟΡΙΟΔΟΤΗΣΗ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Aris Hadjisofocleous</dc:creator>
  <cp:keywords>Aris - ΤΕΣΕΚ ΠΑΦΟΥ</cp:keywords>
  <cp:lastModifiedBy>Teacher</cp:lastModifiedBy>
  <cp:revision>81</cp:revision>
  <cp:lastPrinted>2020-12-08T07:28:18Z</cp:lastPrinted>
  <dcterms:created xsi:type="dcterms:W3CDTF">2020-12-05T09:01:32Z</dcterms:created>
  <dcterms:modified xsi:type="dcterms:W3CDTF">2026-01-12T22:13:45Z</dcterms:modified>
</cp:coreProperties>
</file>